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Raleway"/>
      <p:regular r:id="rId60"/>
      <p:bold r:id="rId61"/>
      <p:italic r:id="rId62"/>
      <p:boldItalic r:id="rId63"/>
    </p:embeddedFont>
    <p:embeddedFont>
      <p:font typeface="Roboto"/>
      <p:regular r:id="rId64"/>
      <p:bold r:id="rId65"/>
      <p:italic r:id="rId66"/>
      <p:boldItalic r:id="rId67"/>
    </p:embeddedFont>
    <p:embeddedFont>
      <p:font typeface="Lato"/>
      <p:regular r:id="rId68"/>
      <p:bold r:id="rId69"/>
      <p:italic r:id="rId70"/>
      <p:boldItalic r:id="rId71"/>
    </p:embeddedFont>
    <p:embeddedFont>
      <p:font typeface="Roboto Condensed"/>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Condensed-bold.fntdata"/><Relationship Id="rId72" Type="http://schemas.openxmlformats.org/officeDocument/2006/relationships/font" Target="fonts/RobotoCondensed-regular.fntdata"/><Relationship Id="rId31" Type="http://schemas.openxmlformats.org/officeDocument/2006/relationships/slide" Target="slides/slide26.xml"/><Relationship Id="rId75" Type="http://schemas.openxmlformats.org/officeDocument/2006/relationships/font" Target="fonts/RobotoCondensed-boldItalic.fntdata"/><Relationship Id="rId30" Type="http://schemas.openxmlformats.org/officeDocument/2006/relationships/slide" Target="slides/slide25.xml"/><Relationship Id="rId74" Type="http://schemas.openxmlformats.org/officeDocument/2006/relationships/font" Target="fonts/RobotoCondense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italic.fntdata"/><Relationship Id="rId61" Type="http://schemas.openxmlformats.org/officeDocument/2006/relationships/font" Target="fonts/Raleway-bold.fntdata"/><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Raleway-boldItalic.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Lato-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font" Target="fonts/Raleway-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080977c19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080977c19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080977c19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b080977c19_0_1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080977c19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080977c19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080977c19_0_129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b080977c19_0_129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080977c19_0_122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b080977c19_0_122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080977c19_0_140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b080977c19_0_140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080977c19_0_1211: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b080977c19_0_1211: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080977c19_0_121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b080977c19_0_121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0690a91e1_1_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b0690a91e1_1_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ba3f184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ba3f184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080977c19_0_123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b080977c19_0_123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080977c19_0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b080977c19_0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080977c19_0_146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b080977c19_0_146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080977c19_0_1640: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b080977c19_0_1640: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0690a91e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0690a91e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080977c19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b080977c19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0690a91e1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0690a91e1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080977c19_0_159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b080977c19_0_159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080977c19_0_170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b080977c19_0_170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080977c19_0_171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b080977c19_0_171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080977c19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080977c19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4c510032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4c510032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 about why replication is needed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4c51003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b4c5100320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4c5100320_0_155: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Speak about "Why kafka is so fast" as it read and write data sequentially.</a:t>
            </a:r>
            <a:endParaRPr/>
          </a:p>
        </p:txBody>
      </p:sp>
      <p:sp>
        <p:nvSpPr>
          <p:cNvPr id="439" name="Google Shape;439;gb4c5100320_0_155: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4c510032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4c510032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b4c510032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b4c510032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b0690a91e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b0690a91e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Replication is the process of having multiple copies of the data for the sole purpose of availability in case one of the brokers goes down and is unavailable to serve the requests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0690a91e1_1_6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b0690a91e1_1_6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4c5100320_0_1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b4c5100320_0_12: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0690a91e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0690a91e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0690a91e1_1_8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b0690a91e1_1_8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0690a91e1_1_14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b0690a91e1_1_14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4c5100320_0_16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Explain controller broker</a:t>
            </a:r>
            <a:endParaRPr/>
          </a:p>
        </p:txBody>
      </p:sp>
      <p:sp>
        <p:nvSpPr>
          <p:cNvPr id="504" name="Google Shape;504;gb4c5100320_0_169: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b0690a91e1_1_96: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b0690a91e1_1_9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b0690a91e1_1_212:notes"/>
          <p:cNvSpPr txBox="1"/>
          <p:nvPr>
            <p:ph idx="1" type="body"/>
          </p:nvPr>
        </p:nvSpPr>
        <p:spPr>
          <a:xfrm>
            <a:off x="685797" y="4343395"/>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b0690a91e1_1_212:notes"/>
          <p:cNvSpPr/>
          <p:nvPr>
            <p:ph idx="2" type="sldImg"/>
          </p:nvPr>
        </p:nvSpPr>
        <p:spPr>
          <a:xfrm>
            <a:off x="381162" y="685783"/>
            <a:ext cx="6096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4c5100320_0_95:notes"/>
          <p:cNvSpPr txBox="1"/>
          <p:nvPr>
            <p:ph idx="1" type="body"/>
          </p:nvPr>
        </p:nvSpPr>
        <p:spPr>
          <a:xfrm>
            <a:off x="685797" y="4343395"/>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b4c5100320_0_95:notes"/>
          <p:cNvSpPr/>
          <p:nvPr>
            <p:ph idx="2" type="sldImg"/>
          </p:nvPr>
        </p:nvSpPr>
        <p:spPr>
          <a:xfrm>
            <a:off x="381162" y="685783"/>
            <a:ext cx="6096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b4c510032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b4c510032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b4c510032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b4c510032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4c510032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4c510032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b4c510032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b4c510032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080977c19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b080977c19_0_10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4c5100320_0_6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b4c5100320_0_6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b0690a91e1_1_188: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b0690a91e1_1_188: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b0690a91e1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b0690a91e1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b0690a91e1_1_197: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b0690a91e1_1_197: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0690a91e1_1_273: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b0690a91e1_1_27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080977c19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b080977c19_0_1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080977c19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b080977c19_0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080977c19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080977c19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080977c19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b080977c19_0_9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2" name="Shape 172"/>
        <p:cNvGrpSpPr/>
        <p:nvPr/>
      </p:nvGrpSpPr>
      <p:grpSpPr>
        <a:xfrm>
          <a:off x="0" y="0"/>
          <a:ext cx="0" cy="0"/>
          <a:chOff x="0" y="0"/>
          <a:chExt cx="0" cy="0"/>
        </a:xfrm>
      </p:grpSpPr>
      <p:sp>
        <p:nvSpPr>
          <p:cNvPr id="173" name="Google Shape;173;p18"/>
          <p:cNvSpPr txBox="1"/>
          <p:nvPr>
            <p:ph type="title"/>
          </p:nvPr>
        </p:nvSpPr>
        <p:spPr>
          <a:xfrm>
            <a:off x="457200" y="205979"/>
            <a:ext cx="8229600" cy="537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0082C0"/>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18"/>
          <p:cNvSpPr txBox="1"/>
          <p:nvPr>
            <p:ph idx="1" type="body"/>
          </p:nvPr>
        </p:nvSpPr>
        <p:spPr>
          <a:xfrm>
            <a:off x="457200" y="819150"/>
            <a:ext cx="8229600" cy="3775500"/>
          </a:xfrm>
          <a:prstGeom prst="rect">
            <a:avLst/>
          </a:prstGeom>
          <a:noFill/>
          <a:ln>
            <a:noFill/>
          </a:ln>
        </p:spPr>
        <p:txBody>
          <a:bodyPr anchorCtr="0" anchor="t" bIns="45700" lIns="91425" spcFirstLastPara="1" rIns="91425" wrap="square" tIns="45700">
            <a:noAutofit/>
          </a:bodyPr>
          <a:lstStyle>
            <a:lvl1pPr indent="-368300" lvl="0" marL="457200" rtl="0" algn="l">
              <a:spcBef>
                <a:spcPts val="440"/>
              </a:spcBef>
              <a:spcAft>
                <a:spcPts val="0"/>
              </a:spcAft>
              <a:buClr>
                <a:srgbClr val="767A7D"/>
              </a:buClr>
              <a:buSzPts val="2200"/>
              <a:buFont typeface="Arial"/>
              <a:buChar char="•"/>
              <a:defRPr/>
            </a:lvl1pPr>
            <a:lvl2pPr indent="-342900" lvl="1" marL="914400" rtl="0" algn="l">
              <a:spcBef>
                <a:spcPts val="1600"/>
              </a:spcBef>
              <a:spcAft>
                <a:spcPts val="0"/>
              </a:spcAft>
              <a:buClr>
                <a:srgbClr val="767A7D"/>
              </a:buClr>
              <a:buSzPts val="1800"/>
              <a:buChar char="○"/>
              <a:defRPr/>
            </a:lvl2pPr>
            <a:lvl3pPr indent="-342900" lvl="2" marL="1371600" rtl="0" algn="l">
              <a:spcBef>
                <a:spcPts val="1600"/>
              </a:spcBef>
              <a:spcAft>
                <a:spcPts val="0"/>
              </a:spcAft>
              <a:buClr>
                <a:srgbClr val="767A7D"/>
              </a:buClr>
              <a:buSzPts val="1800"/>
              <a:buChar char="■"/>
              <a:defRPr/>
            </a:lvl3pPr>
            <a:lvl4pPr indent="-342900" lvl="3" marL="1828800" rtl="0" algn="l">
              <a:spcBef>
                <a:spcPts val="1600"/>
              </a:spcBef>
              <a:spcAft>
                <a:spcPts val="0"/>
              </a:spcAft>
              <a:buClr>
                <a:srgbClr val="767A7D"/>
              </a:buClr>
              <a:buSzPts val="1800"/>
              <a:buChar char="●"/>
              <a:defRPr/>
            </a:lvl4pPr>
            <a:lvl5pPr indent="-342900" lvl="4" marL="2286000" rtl="0" algn="l">
              <a:spcBef>
                <a:spcPts val="1600"/>
              </a:spcBef>
              <a:spcAft>
                <a:spcPts val="0"/>
              </a:spcAft>
              <a:buClr>
                <a:srgbClr val="767A7D"/>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175" name="Google Shape;175;p18"/>
          <p:cNvSpPr txBox="1"/>
          <p:nvPr>
            <p:ph idx="10" type="dt"/>
          </p:nvPr>
        </p:nvSpPr>
        <p:spPr>
          <a:xfrm>
            <a:off x="1676400" y="4705350"/>
            <a:ext cx="1295400" cy="192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6" name="Google Shape;176;p18"/>
          <p:cNvSpPr txBox="1"/>
          <p:nvPr>
            <p:ph idx="11" type="ftr"/>
          </p:nvPr>
        </p:nvSpPr>
        <p:spPr>
          <a:xfrm>
            <a:off x="3352800" y="4705350"/>
            <a:ext cx="2895600" cy="19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7" name="Google Shape;177;p18"/>
          <p:cNvSpPr txBox="1"/>
          <p:nvPr>
            <p:ph idx="12" type="sldNum"/>
          </p:nvPr>
        </p:nvSpPr>
        <p:spPr>
          <a:xfrm>
            <a:off x="6553200" y="4705350"/>
            <a:ext cx="2133600" cy="1920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8" name="Shape 178"/>
        <p:cNvGrpSpPr/>
        <p:nvPr/>
      </p:nvGrpSpPr>
      <p:grpSpPr>
        <a:xfrm>
          <a:off x="0" y="0"/>
          <a:ext cx="0" cy="0"/>
          <a:chOff x="0" y="0"/>
          <a:chExt cx="0" cy="0"/>
        </a:xfrm>
      </p:grpSpPr>
      <p:sp>
        <p:nvSpPr>
          <p:cNvPr id="179" name="Google Shape;179;p19"/>
          <p:cNvSpPr txBox="1"/>
          <p:nvPr>
            <p:ph type="title"/>
          </p:nvPr>
        </p:nvSpPr>
        <p:spPr>
          <a:xfrm>
            <a:off x="3390747" y="561937"/>
            <a:ext cx="2362500" cy="4827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2800"/>
              <a:buNone/>
              <a:defRPr b="1" i="0" sz="3000">
                <a:solidFill>
                  <a:schemeClr val="l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19"/>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1" name="Google Shape;181;p19"/>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2" name="Google Shape;182;p19"/>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a:solidFill>
                <a:schemeClr val="accen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hyperlink" Target="https://bravenewgeek.com/tag/leader-electi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12.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hyperlink" Target="https://book.huihoo.com/pdf/confluent-kafka-definitive-guide-complete.pdf" TargetMode="External"/><Relationship Id="rId4" Type="http://schemas.openxmlformats.org/officeDocument/2006/relationships/hyperlink" Target="https://docs.cloudera.com/documentation/kafka/latest/topics/kafka_ha.html" TargetMode="External"/><Relationship Id="rId5" Type="http://schemas.openxmlformats.org/officeDocument/2006/relationships/hyperlink" Target="https://kafka.apache.org/documentation.html#replication" TargetMode="External"/><Relationship Id="rId6" Type="http://schemas.openxmlformats.org/officeDocument/2006/relationships/hyperlink" Target="https://bravenewgeek.com/tag/leader-election/" TargetMode="External"/><Relationship Id="rId7" Type="http://schemas.openxmlformats.org/officeDocument/2006/relationships/hyperlink" Target="https://www.confluent.io/blog/exactly-once-semantics-are-possible-heres-how-apache-kafka-does-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Introduction to Apache Kafka</a:t>
            </a:r>
            <a:endParaRPr/>
          </a:p>
        </p:txBody>
      </p:sp>
      <p:sp>
        <p:nvSpPr>
          <p:cNvPr id="188" name="Google Shape;188;p20"/>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457200" y="205979"/>
            <a:ext cx="8229600" cy="537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Why Apache Kafka</a:t>
            </a:r>
            <a:endParaRPr/>
          </a:p>
        </p:txBody>
      </p:sp>
      <p:sp>
        <p:nvSpPr>
          <p:cNvPr id="256" name="Google Shape;256;p29"/>
          <p:cNvSpPr txBox="1"/>
          <p:nvPr>
            <p:ph idx="1" type="body"/>
          </p:nvPr>
        </p:nvSpPr>
        <p:spPr>
          <a:xfrm>
            <a:off x="457200" y="819150"/>
            <a:ext cx="8229600" cy="3775500"/>
          </a:xfrm>
          <a:prstGeom prst="rect">
            <a:avLst/>
          </a:prstGeom>
        </p:spPr>
        <p:txBody>
          <a:bodyPr anchorCtr="0" anchor="t" bIns="45700" lIns="91425" spcFirstLastPara="1" rIns="91425" wrap="square" tIns="45700">
            <a:noAutofit/>
          </a:bodyPr>
          <a:lstStyle/>
          <a:p>
            <a:pPr indent="0" lvl="0" marL="0" rtl="0" algn="l">
              <a:spcBef>
                <a:spcPts val="440"/>
              </a:spcBef>
              <a:spcAft>
                <a:spcPts val="1600"/>
              </a:spcAft>
              <a:buNone/>
            </a:pPr>
            <a:r>
              <a:t/>
            </a:r>
            <a:endParaRPr/>
          </a:p>
        </p:txBody>
      </p:sp>
      <p:pic>
        <p:nvPicPr>
          <p:cNvPr id="257" name="Google Shape;257;p29"/>
          <p:cNvPicPr preferRelativeResize="0"/>
          <p:nvPr/>
        </p:nvPicPr>
        <p:blipFill>
          <a:blip r:embed="rId3">
            <a:alphaModFix/>
          </a:blip>
          <a:stretch>
            <a:fillRect/>
          </a:stretch>
        </p:blipFill>
        <p:spPr>
          <a:xfrm>
            <a:off x="457200" y="819150"/>
            <a:ext cx="8447000" cy="3679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457200" y="205979"/>
            <a:ext cx="8229600" cy="537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82C0"/>
              </a:buClr>
              <a:buSzPts val="2880"/>
              <a:buFont typeface="Corbel"/>
              <a:buNone/>
            </a:pPr>
            <a:r>
              <a:rPr lang="en-GB" sz="2880"/>
              <a:t>Kafka use cases</a:t>
            </a:r>
            <a:endParaRPr sz="2880"/>
          </a:p>
        </p:txBody>
      </p:sp>
      <p:sp>
        <p:nvSpPr>
          <p:cNvPr id="263" name="Google Shape;263;p30"/>
          <p:cNvSpPr txBox="1"/>
          <p:nvPr>
            <p:ph idx="12" type="sldNum"/>
          </p:nvPr>
        </p:nvSpPr>
        <p:spPr>
          <a:xfrm>
            <a:off x="6553200" y="4705350"/>
            <a:ext cx="2133600" cy="19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264" name="Google Shape;264;p30"/>
          <p:cNvPicPr preferRelativeResize="0"/>
          <p:nvPr/>
        </p:nvPicPr>
        <p:blipFill>
          <a:blip r:embed="rId3">
            <a:alphaModFix/>
          </a:blip>
          <a:stretch>
            <a:fillRect/>
          </a:stretch>
        </p:blipFill>
        <p:spPr>
          <a:xfrm>
            <a:off x="152400" y="895379"/>
            <a:ext cx="8839196" cy="34585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728375" y="1938625"/>
            <a:ext cx="61080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3700"/>
              <a:t>How Kafka works?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3" name="Shape 273"/>
        <p:cNvGrpSpPr/>
        <p:nvPr/>
      </p:nvGrpSpPr>
      <p:grpSpPr>
        <a:xfrm>
          <a:off x="0" y="0"/>
          <a:ext cx="0" cy="0"/>
          <a:chOff x="0" y="0"/>
          <a:chExt cx="0" cy="0"/>
        </a:xfrm>
      </p:grpSpPr>
      <p:sp>
        <p:nvSpPr>
          <p:cNvPr id="274" name="Google Shape;274;p32"/>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12</a:t>
            </a:r>
            <a:endParaRPr sz="1200">
              <a:latin typeface="Roboto"/>
              <a:ea typeface="Roboto"/>
              <a:cs typeface="Roboto"/>
              <a:sym typeface="Roboto"/>
            </a:endParaRPr>
          </a:p>
        </p:txBody>
      </p:sp>
      <p:sp>
        <p:nvSpPr>
          <p:cNvPr id="275" name="Google Shape;275;p32"/>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6" name="Google Shape;276;p32"/>
          <p:cNvSpPr txBox="1"/>
          <p:nvPr>
            <p:ph type="title"/>
          </p:nvPr>
        </p:nvSpPr>
        <p:spPr>
          <a:xfrm>
            <a:off x="336776" y="656150"/>
            <a:ext cx="34284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t>Kafka components</a:t>
            </a:r>
            <a:endParaRPr/>
          </a:p>
        </p:txBody>
      </p:sp>
      <p:sp>
        <p:nvSpPr>
          <p:cNvPr id="277" name="Google Shape;277;p32"/>
          <p:cNvSpPr txBox="1"/>
          <p:nvPr/>
        </p:nvSpPr>
        <p:spPr>
          <a:xfrm>
            <a:off x="449001" y="1265725"/>
            <a:ext cx="8363700" cy="2509500"/>
          </a:xfrm>
          <a:prstGeom prst="rect">
            <a:avLst/>
          </a:prstGeom>
          <a:noFill/>
          <a:ln>
            <a:noFill/>
          </a:ln>
        </p:spPr>
        <p:txBody>
          <a:bodyPr anchorCtr="0" anchor="t" bIns="0" lIns="0" spcFirstLastPara="1" rIns="0" wrap="square" tIns="12700">
            <a:noAutofit/>
          </a:bodyPr>
          <a:lstStyle/>
          <a:p>
            <a:pPr indent="0" lvl="0" marL="0" rtl="0" algn="l">
              <a:lnSpc>
                <a:spcPct val="115000"/>
              </a:lnSpc>
              <a:spcBef>
                <a:spcPts val="0"/>
              </a:spcBef>
              <a:spcAft>
                <a:spcPts val="0"/>
              </a:spcAft>
              <a:buNone/>
            </a:pPr>
            <a:r>
              <a:rPr lang="en-GB" sz="1800">
                <a:latin typeface="Roboto"/>
                <a:ea typeface="Roboto"/>
                <a:cs typeface="Roboto"/>
                <a:sym typeface="Roboto"/>
              </a:rPr>
              <a:t>These are four main parts in a Kafka system</a:t>
            </a:r>
            <a:r>
              <a:rPr lang="en-GB" sz="1100">
                <a:solidFill>
                  <a:srgbClr val="6D7782"/>
                </a:solidFill>
                <a:highlight>
                  <a:srgbClr val="FFFFFF"/>
                </a:highlight>
              </a:rPr>
              <a:t>:</a:t>
            </a:r>
            <a:endParaRPr sz="1800">
              <a:latin typeface="Roboto"/>
              <a:ea typeface="Roboto"/>
              <a:cs typeface="Roboto"/>
              <a:sym typeface="Roboto"/>
            </a:endParaRPr>
          </a:p>
          <a:p>
            <a:pPr indent="-342900" lvl="0" marL="457200" rtl="0" algn="l">
              <a:spcBef>
                <a:spcPts val="1800"/>
              </a:spcBef>
              <a:spcAft>
                <a:spcPts val="0"/>
              </a:spcAft>
              <a:buSzPts val="1800"/>
              <a:buChar char="●"/>
            </a:pPr>
            <a:r>
              <a:rPr lang="en-GB" sz="1800">
                <a:latin typeface="Roboto"/>
                <a:ea typeface="Roboto"/>
                <a:cs typeface="Roboto"/>
                <a:sym typeface="Roboto"/>
              </a:rPr>
              <a:t>Producer: Sends records to a broker.</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GB" sz="1800">
                <a:latin typeface="Roboto"/>
                <a:ea typeface="Roboto"/>
                <a:cs typeface="Roboto"/>
                <a:sym typeface="Roboto"/>
              </a:rPr>
              <a:t>Broker: Handles all requests from clients (produce, consume, and metadata) and keeps data replicated within the cluster. There can be one or more brokers in a cluster.</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GB" sz="1800">
                <a:latin typeface="Roboto"/>
                <a:ea typeface="Roboto"/>
                <a:cs typeface="Roboto"/>
                <a:sym typeface="Roboto"/>
              </a:rPr>
              <a:t>Consumer: Consumes batches of records from the broker.</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GB" sz="1800">
                <a:latin typeface="Roboto"/>
                <a:ea typeface="Roboto"/>
                <a:cs typeface="Roboto"/>
                <a:sym typeface="Roboto"/>
              </a:rPr>
              <a:t>Zookeeper: Keeps the state of the cluster (brokers, topics, users, offset).</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sp>
        <p:nvSpPr>
          <p:cNvPr id="282" name="Google Shape;282;p33"/>
          <p:cNvSpPr txBox="1"/>
          <p:nvPr/>
        </p:nvSpPr>
        <p:spPr>
          <a:xfrm>
            <a:off x="8518435" y="185140"/>
            <a:ext cx="1110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8</a:t>
            </a:r>
            <a:endParaRPr sz="1200">
              <a:latin typeface="Roboto"/>
              <a:ea typeface="Roboto"/>
              <a:cs typeface="Roboto"/>
              <a:sym typeface="Roboto"/>
            </a:endParaRPr>
          </a:p>
        </p:txBody>
      </p:sp>
      <p:sp>
        <p:nvSpPr>
          <p:cNvPr id="283" name="Google Shape;283;p33"/>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4" name="Google Shape;284;p33"/>
          <p:cNvSpPr txBox="1"/>
          <p:nvPr>
            <p:ph type="title"/>
          </p:nvPr>
        </p:nvSpPr>
        <p:spPr>
          <a:xfrm>
            <a:off x="336774" y="656145"/>
            <a:ext cx="21546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Architecture</a:t>
            </a:r>
            <a:endParaRPr/>
          </a:p>
        </p:txBody>
      </p:sp>
      <p:sp>
        <p:nvSpPr>
          <p:cNvPr id="285" name="Google Shape;285;p33"/>
          <p:cNvSpPr/>
          <p:nvPr/>
        </p:nvSpPr>
        <p:spPr>
          <a:xfrm>
            <a:off x="2205875" y="545209"/>
            <a:ext cx="5361900" cy="4406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9" name="Shape 289"/>
        <p:cNvGrpSpPr/>
        <p:nvPr/>
      </p:nvGrpSpPr>
      <p:grpSpPr>
        <a:xfrm>
          <a:off x="0" y="0"/>
          <a:ext cx="0" cy="0"/>
          <a:chOff x="0" y="0"/>
          <a:chExt cx="0" cy="0"/>
        </a:xfrm>
      </p:grpSpPr>
      <p:sp>
        <p:nvSpPr>
          <p:cNvPr id="290" name="Google Shape;290;p34"/>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12</a:t>
            </a:r>
            <a:endParaRPr sz="1200">
              <a:latin typeface="Roboto"/>
              <a:ea typeface="Roboto"/>
              <a:cs typeface="Roboto"/>
              <a:sym typeface="Roboto"/>
            </a:endParaRPr>
          </a:p>
        </p:txBody>
      </p:sp>
      <p:sp>
        <p:nvSpPr>
          <p:cNvPr id="291" name="Google Shape;291;p34"/>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2" name="Google Shape;292;p34"/>
          <p:cNvSpPr txBox="1"/>
          <p:nvPr>
            <p:ph type="title"/>
          </p:nvPr>
        </p:nvSpPr>
        <p:spPr>
          <a:xfrm>
            <a:off x="336774" y="393345"/>
            <a:ext cx="11874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Topics</a:t>
            </a:r>
            <a:endParaRPr/>
          </a:p>
        </p:txBody>
      </p:sp>
      <p:sp>
        <p:nvSpPr>
          <p:cNvPr id="293" name="Google Shape;293;p34"/>
          <p:cNvSpPr txBox="1"/>
          <p:nvPr/>
        </p:nvSpPr>
        <p:spPr>
          <a:xfrm>
            <a:off x="448999" y="935833"/>
            <a:ext cx="5198700" cy="2509500"/>
          </a:xfrm>
          <a:prstGeom prst="rect">
            <a:avLst/>
          </a:prstGeom>
          <a:noFill/>
          <a:ln>
            <a:noFill/>
          </a:ln>
        </p:spPr>
        <p:txBody>
          <a:bodyPr anchorCtr="0" anchor="t" bIns="0" lIns="0" spcFirstLastPara="1" rIns="0" wrap="square" tIns="12700">
            <a:noAutofit/>
          </a:bodyPr>
          <a:lstStyle/>
          <a:p>
            <a:pPr indent="-342900" lvl="0" marL="355600" marR="0" rtl="0" algn="l">
              <a:lnSpc>
                <a:spcPct val="100000"/>
              </a:lnSpc>
              <a:spcBef>
                <a:spcPts val="0"/>
              </a:spcBef>
              <a:spcAft>
                <a:spcPts val="0"/>
              </a:spcAft>
              <a:buSzPts val="1800"/>
              <a:buFont typeface="Arial"/>
              <a:buChar char="●"/>
            </a:pPr>
            <a:r>
              <a:rPr lang="en-GB" sz="1800">
                <a:latin typeface="Roboto"/>
                <a:ea typeface="Roboto"/>
                <a:cs typeface="Roboto"/>
                <a:sym typeface="Roboto"/>
              </a:rPr>
              <a:t>Streams of “related” Messages in Kafka</a:t>
            </a:r>
            <a:endParaRPr sz="1800">
              <a:latin typeface="Roboto"/>
              <a:ea typeface="Roboto"/>
              <a:cs typeface="Roboto"/>
              <a:sym typeface="Roboto"/>
            </a:endParaRPr>
          </a:p>
          <a:p>
            <a:pPr indent="-318135" lvl="1" marL="812800" marR="0" rtl="0" algn="l">
              <a:lnSpc>
                <a:spcPct val="100000"/>
              </a:lnSpc>
              <a:spcBef>
                <a:spcPts val="1305"/>
              </a:spcBef>
              <a:spcAft>
                <a:spcPts val="0"/>
              </a:spcAft>
              <a:buSzPts val="1400"/>
              <a:buFont typeface="Arial"/>
              <a:buChar char="○"/>
            </a:pPr>
            <a:r>
              <a:rPr b="0" i="0" lang="en-GB" sz="1800" u="none" cap="none" strike="noStrike">
                <a:latin typeface="Roboto"/>
                <a:ea typeface="Roboto"/>
                <a:cs typeface="Roboto"/>
                <a:sym typeface="Roboto"/>
              </a:rPr>
              <a:t>Is a </a:t>
            </a:r>
            <a:r>
              <a:rPr b="0" i="0" lang="en-GB" sz="1750" u="none" cap="none" strike="noStrike">
                <a:latin typeface="Roboto"/>
                <a:ea typeface="Roboto"/>
                <a:cs typeface="Roboto"/>
                <a:sym typeface="Roboto"/>
              </a:rPr>
              <a:t>Logical Representation</a:t>
            </a:r>
            <a:endParaRPr b="0" i="0" sz="1750" u="none" cap="none" strike="noStrike">
              <a:latin typeface="Roboto"/>
              <a:ea typeface="Roboto"/>
              <a:cs typeface="Roboto"/>
              <a:sym typeface="Roboto"/>
            </a:endParaRPr>
          </a:p>
          <a:p>
            <a:pPr indent="-318135" lvl="1" marL="812800" marR="0" rtl="0" algn="l">
              <a:lnSpc>
                <a:spcPct val="100000"/>
              </a:lnSpc>
              <a:spcBef>
                <a:spcPts val="1340"/>
              </a:spcBef>
              <a:spcAft>
                <a:spcPts val="0"/>
              </a:spcAft>
              <a:buSzPts val="1400"/>
              <a:buFont typeface="Arial"/>
              <a:buChar char="○"/>
            </a:pPr>
            <a:r>
              <a:rPr b="0" i="0" lang="en-GB" sz="1750" u="none" cap="none" strike="noStrike">
                <a:latin typeface="Roboto"/>
                <a:ea typeface="Roboto"/>
                <a:cs typeface="Roboto"/>
                <a:sym typeface="Roboto"/>
              </a:rPr>
              <a:t>Categorizes Messages </a:t>
            </a:r>
            <a:r>
              <a:rPr b="0" i="0" lang="en-GB" sz="1800" u="none" cap="none" strike="noStrike">
                <a:latin typeface="Roboto"/>
                <a:ea typeface="Roboto"/>
                <a:cs typeface="Roboto"/>
                <a:sym typeface="Roboto"/>
              </a:rPr>
              <a:t>into Groups</a:t>
            </a:r>
            <a:endParaRPr b="0" i="0" sz="1800" u="none" cap="none" strike="noStrike">
              <a:latin typeface="Roboto"/>
              <a:ea typeface="Roboto"/>
              <a:cs typeface="Roboto"/>
              <a:sym typeface="Roboto"/>
            </a:endParaRPr>
          </a:p>
          <a:p>
            <a:pPr indent="-342900" lvl="0" marL="355600" marR="0" rtl="0" algn="l">
              <a:lnSpc>
                <a:spcPct val="100000"/>
              </a:lnSpc>
              <a:spcBef>
                <a:spcPts val="1305"/>
              </a:spcBef>
              <a:spcAft>
                <a:spcPts val="0"/>
              </a:spcAft>
              <a:buSzPts val="1800"/>
              <a:buFont typeface="Arial"/>
              <a:buChar char="●"/>
            </a:pPr>
            <a:r>
              <a:rPr lang="en-GB" sz="1800">
                <a:latin typeface="Roboto"/>
                <a:ea typeface="Roboto"/>
                <a:cs typeface="Roboto"/>
                <a:sym typeface="Roboto"/>
              </a:rPr>
              <a:t>Developers define Topics</a:t>
            </a:r>
            <a:endParaRPr sz="1800">
              <a:latin typeface="Roboto"/>
              <a:ea typeface="Roboto"/>
              <a:cs typeface="Roboto"/>
              <a:sym typeface="Roboto"/>
            </a:endParaRPr>
          </a:p>
          <a:p>
            <a:pPr indent="-342900" lvl="0" marL="355600" marR="0" rtl="0" algn="l">
              <a:lnSpc>
                <a:spcPct val="100000"/>
              </a:lnSpc>
              <a:spcBef>
                <a:spcPts val="1305"/>
              </a:spcBef>
              <a:spcAft>
                <a:spcPts val="0"/>
              </a:spcAft>
              <a:buSzPts val="1800"/>
              <a:buFont typeface="Roboto"/>
              <a:buChar char="●"/>
            </a:pPr>
            <a:r>
              <a:rPr lang="en-GB" sz="1800">
                <a:latin typeface="Roboto"/>
                <a:ea typeface="Roboto"/>
                <a:cs typeface="Roboto"/>
                <a:sym typeface="Roboto"/>
              </a:rPr>
              <a:t>Producer write data to topics and consumer read from topics</a:t>
            </a:r>
            <a:endParaRPr sz="1800">
              <a:latin typeface="Roboto"/>
              <a:ea typeface="Roboto"/>
              <a:cs typeface="Roboto"/>
              <a:sym typeface="Roboto"/>
            </a:endParaRPr>
          </a:p>
          <a:p>
            <a:pPr indent="0" lvl="0" marL="0" marR="0" rtl="0" algn="l">
              <a:lnSpc>
                <a:spcPct val="100000"/>
              </a:lnSpc>
              <a:spcBef>
                <a:spcPts val="1310"/>
              </a:spcBef>
              <a:spcAft>
                <a:spcPts val="0"/>
              </a:spcAft>
              <a:buNone/>
            </a:pPr>
            <a:r>
              <a:rPr lang="en-GB" sz="1800">
                <a:latin typeface="Roboto"/>
                <a:ea typeface="Roboto"/>
                <a:cs typeface="Roboto"/>
                <a:sym typeface="Roboto"/>
              </a:rPr>
              <a:t>Ex - User_View, </a:t>
            </a:r>
            <a:r>
              <a:rPr lang="en-GB" sz="1800">
                <a:latin typeface="Roboto"/>
                <a:ea typeface="Roboto"/>
                <a:cs typeface="Roboto"/>
                <a:sym typeface="Roboto"/>
              </a:rPr>
              <a:t>User_ Click, </a:t>
            </a:r>
            <a:r>
              <a:rPr lang="en-GB" sz="1800">
                <a:latin typeface="Roboto"/>
                <a:ea typeface="Roboto"/>
                <a:cs typeface="Roboto"/>
                <a:sym typeface="Roboto"/>
              </a:rPr>
              <a:t>Order_created, Product_Updated, </a:t>
            </a:r>
            <a:endParaRPr sz="1800">
              <a:latin typeface="Roboto"/>
              <a:ea typeface="Roboto"/>
              <a:cs typeface="Roboto"/>
              <a:sym typeface="Roboto"/>
            </a:endParaRPr>
          </a:p>
        </p:txBody>
      </p:sp>
      <p:sp>
        <p:nvSpPr>
          <p:cNvPr id="294" name="Google Shape;294;p34"/>
          <p:cNvSpPr/>
          <p:nvPr/>
        </p:nvSpPr>
        <p:spPr>
          <a:xfrm>
            <a:off x="5329898" y="1698142"/>
            <a:ext cx="3617400" cy="174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sp>
        <p:nvSpPr>
          <p:cNvPr id="299" name="Google Shape;299;p35"/>
          <p:cNvSpPr txBox="1"/>
          <p:nvPr/>
        </p:nvSpPr>
        <p:spPr>
          <a:xfrm>
            <a:off x="8518435" y="185140"/>
            <a:ext cx="1110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6</a:t>
            </a:r>
            <a:endParaRPr sz="1200">
              <a:latin typeface="Roboto"/>
              <a:ea typeface="Roboto"/>
              <a:cs typeface="Roboto"/>
              <a:sym typeface="Roboto"/>
            </a:endParaRPr>
          </a:p>
        </p:txBody>
      </p:sp>
      <p:sp>
        <p:nvSpPr>
          <p:cNvPr id="300" name="Google Shape;300;p35"/>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1" name="Google Shape;301;p35"/>
          <p:cNvSpPr txBox="1"/>
          <p:nvPr>
            <p:ph type="title"/>
          </p:nvPr>
        </p:nvSpPr>
        <p:spPr>
          <a:xfrm>
            <a:off x="336774" y="656145"/>
            <a:ext cx="24549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Kafka Brokers</a:t>
            </a:r>
            <a:endParaRPr/>
          </a:p>
        </p:txBody>
      </p:sp>
      <p:sp>
        <p:nvSpPr>
          <p:cNvPr id="302" name="Google Shape;302;p35"/>
          <p:cNvSpPr/>
          <p:nvPr/>
        </p:nvSpPr>
        <p:spPr>
          <a:xfrm>
            <a:off x="1345679" y="1120045"/>
            <a:ext cx="6452700" cy="3757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303" name="Google Shape;303;p35"/>
          <p:cNvGrpSpPr/>
          <p:nvPr/>
        </p:nvGrpSpPr>
        <p:grpSpPr>
          <a:xfrm>
            <a:off x="2857500" y="1631587"/>
            <a:ext cx="1221600" cy="302550"/>
            <a:chOff x="2857500" y="1456775"/>
            <a:chExt cx="1221600" cy="302550"/>
          </a:xfrm>
        </p:grpSpPr>
        <p:cxnSp>
          <p:nvCxnSpPr>
            <p:cNvPr id="304" name="Google Shape;304;p35"/>
            <p:cNvCxnSpPr/>
            <p:nvPr/>
          </p:nvCxnSpPr>
          <p:spPr>
            <a:xfrm>
              <a:off x="2857500" y="1759325"/>
              <a:ext cx="1221600" cy="0"/>
            </a:xfrm>
            <a:prstGeom prst="straightConnector1">
              <a:avLst/>
            </a:prstGeom>
            <a:noFill/>
            <a:ln cap="flat" cmpd="sng" w="9525">
              <a:solidFill>
                <a:schemeClr val="dk2"/>
              </a:solidFill>
              <a:prstDash val="solid"/>
              <a:round/>
              <a:headEnd len="med" w="med" type="none"/>
              <a:tailEnd len="med" w="med" type="triangle"/>
            </a:ln>
          </p:spPr>
        </p:cxnSp>
        <p:sp>
          <p:nvSpPr>
            <p:cNvPr id="305" name="Google Shape;305;p35"/>
            <p:cNvSpPr txBox="1"/>
            <p:nvPr/>
          </p:nvSpPr>
          <p:spPr>
            <a:xfrm>
              <a:off x="3053700" y="1456775"/>
              <a:ext cx="8292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Topic 1</a:t>
              </a:r>
              <a:endParaRPr>
                <a:latin typeface="Lato"/>
                <a:ea typeface="Lato"/>
                <a:cs typeface="Lato"/>
                <a:sym typeface="Lato"/>
              </a:endParaRPr>
            </a:p>
          </p:txBody>
        </p:sp>
      </p:grpSp>
      <p:grpSp>
        <p:nvGrpSpPr>
          <p:cNvPr id="306" name="Google Shape;306;p35"/>
          <p:cNvGrpSpPr/>
          <p:nvPr/>
        </p:nvGrpSpPr>
        <p:grpSpPr>
          <a:xfrm>
            <a:off x="2791675" y="3731575"/>
            <a:ext cx="1221600" cy="414600"/>
            <a:chOff x="2857500" y="1456775"/>
            <a:chExt cx="1221600" cy="414600"/>
          </a:xfrm>
        </p:grpSpPr>
        <p:cxnSp>
          <p:nvCxnSpPr>
            <p:cNvPr id="307" name="Google Shape;307;p35"/>
            <p:cNvCxnSpPr/>
            <p:nvPr/>
          </p:nvCxnSpPr>
          <p:spPr>
            <a:xfrm>
              <a:off x="2857500" y="1871375"/>
              <a:ext cx="1221600" cy="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35"/>
            <p:cNvSpPr txBox="1"/>
            <p:nvPr/>
          </p:nvSpPr>
          <p:spPr>
            <a:xfrm>
              <a:off x="3053700" y="1456775"/>
              <a:ext cx="8292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Topic n</a:t>
              </a:r>
              <a:endParaRPr>
                <a:latin typeface="Lato"/>
                <a:ea typeface="Lato"/>
                <a:cs typeface="Lato"/>
                <a:sym typeface="Lato"/>
              </a:endParaRPr>
            </a:p>
          </p:txBody>
        </p:sp>
      </p:grpSp>
      <p:grpSp>
        <p:nvGrpSpPr>
          <p:cNvPr id="309" name="Google Shape;309;p35"/>
          <p:cNvGrpSpPr/>
          <p:nvPr/>
        </p:nvGrpSpPr>
        <p:grpSpPr>
          <a:xfrm>
            <a:off x="2857500" y="2068613"/>
            <a:ext cx="1221600" cy="414600"/>
            <a:chOff x="2857500" y="1456775"/>
            <a:chExt cx="1221600" cy="414600"/>
          </a:xfrm>
        </p:grpSpPr>
        <p:cxnSp>
          <p:nvCxnSpPr>
            <p:cNvPr id="310" name="Google Shape;310;p35"/>
            <p:cNvCxnSpPr/>
            <p:nvPr/>
          </p:nvCxnSpPr>
          <p:spPr>
            <a:xfrm>
              <a:off x="2857500" y="1871375"/>
              <a:ext cx="1221600" cy="0"/>
            </a:xfrm>
            <a:prstGeom prst="straightConnector1">
              <a:avLst/>
            </a:prstGeom>
            <a:noFill/>
            <a:ln cap="flat" cmpd="sng" w="9525">
              <a:solidFill>
                <a:schemeClr val="dk2"/>
              </a:solidFill>
              <a:prstDash val="solid"/>
              <a:round/>
              <a:headEnd len="med" w="med" type="none"/>
              <a:tailEnd len="med" w="med" type="triangle"/>
            </a:ln>
          </p:spPr>
        </p:cxnSp>
        <p:sp>
          <p:nvSpPr>
            <p:cNvPr id="311" name="Google Shape;311;p35"/>
            <p:cNvSpPr txBox="1"/>
            <p:nvPr/>
          </p:nvSpPr>
          <p:spPr>
            <a:xfrm>
              <a:off x="3053700" y="1456775"/>
              <a:ext cx="8292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Topic 2</a:t>
              </a:r>
              <a:endParaRPr>
                <a:latin typeface="Lato"/>
                <a:ea typeface="Lato"/>
                <a:cs typeface="Lato"/>
                <a:sym typeface="La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 name="Shape 315"/>
        <p:cNvGrpSpPr/>
        <p:nvPr/>
      </p:nvGrpSpPr>
      <p:grpSpPr>
        <a:xfrm>
          <a:off x="0" y="0"/>
          <a:ext cx="0" cy="0"/>
          <a:chOff x="0" y="0"/>
          <a:chExt cx="0" cy="0"/>
        </a:xfrm>
      </p:grpSpPr>
      <p:sp>
        <p:nvSpPr>
          <p:cNvPr id="316" name="Google Shape;316;p36"/>
          <p:cNvSpPr txBox="1"/>
          <p:nvPr/>
        </p:nvSpPr>
        <p:spPr>
          <a:xfrm>
            <a:off x="8518435" y="185140"/>
            <a:ext cx="1110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7</a:t>
            </a:r>
            <a:endParaRPr sz="1200">
              <a:latin typeface="Roboto"/>
              <a:ea typeface="Roboto"/>
              <a:cs typeface="Roboto"/>
              <a:sym typeface="Roboto"/>
            </a:endParaRPr>
          </a:p>
        </p:txBody>
      </p:sp>
      <p:sp>
        <p:nvSpPr>
          <p:cNvPr id="317" name="Google Shape;317;p36"/>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8" name="Google Shape;318;p36"/>
          <p:cNvSpPr txBox="1"/>
          <p:nvPr>
            <p:ph type="title"/>
          </p:nvPr>
        </p:nvSpPr>
        <p:spPr>
          <a:xfrm>
            <a:off x="336774" y="656145"/>
            <a:ext cx="19836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Consumers</a:t>
            </a:r>
            <a:endParaRPr/>
          </a:p>
        </p:txBody>
      </p:sp>
      <p:sp>
        <p:nvSpPr>
          <p:cNvPr id="319" name="Google Shape;319;p36"/>
          <p:cNvSpPr/>
          <p:nvPr/>
        </p:nvSpPr>
        <p:spPr>
          <a:xfrm>
            <a:off x="635717" y="1404594"/>
            <a:ext cx="7872600" cy="3489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3" name="Shape 323"/>
        <p:cNvGrpSpPr/>
        <p:nvPr/>
      </p:nvGrpSpPr>
      <p:grpSpPr>
        <a:xfrm>
          <a:off x="0" y="0"/>
          <a:ext cx="0" cy="0"/>
          <a:chOff x="0" y="0"/>
          <a:chExt cx="0" cy="0"/>
        </a:xfrm>
      </p:grpSpPr>
      <p:sp>
        <p:nvSpPr>
          <p:cNvPr id="324" name="Google Shape;324;p37"/>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24</a:t>
            </a:r>
            <a:endParaRPr sz="1200">
              <a:latin typeface="Roboto"/>
              <a:ea typeface="Roboto"/>
              <a:cs typeface="Roboto"/>
              <a:sym typeface="Roboto"/>
            </a:endParaRPr>
          </a:p>
        </p:txBody>
      </p:sp>
      <p:sp>
        <p:nvSpPr>
          <p:cNvPr id="325" name="Google Shape;325;p37"/>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6" name="Google Shape;326;p37"/>
          <p:cNvSpPr txBox="1"/>
          <p:nvPr>
            <p:ph type="title"/>
          </p:nvPr>
        </p:nvSpPr>
        <p:spPr>
          <a:xfrm>
            <a:off x="336774" y="656145"/>
            <a:ext cx="30219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Consumer Basics</a:t>
            </a:r>
            <a:endParaRPr/>
          </a:p>
        </p:txBody>
      </p:sp>
      <p:sp>
        <p:nvSpPr>
          <p:cNvPr id="327" name="Google Shape;327;p37"/>
          <p:cNvSpPr txBox="1"/>
          <p:nvPr/>
        </p:nvSpPr>
        <p:spPr>
          <a:xfrm>
            <a:off x="449000" y="1265723"/>
            <a:ext cx="8363700" cy="3086400"/>
          </a:xfrm>
          <a:prstGeom prst="rect">
            <a:avLst/>
          </a:prstGeom>
          <a:noFill/>
          <a:ln>
            <a:noFill/>
          </a:ln>
        </p:spPr>
        <p:txBody>
          <a:bodyPr anchorCtr="0" anchor="t" bIns="0" lIns="0" spcFirstLastPara="1" rIns="0" wrap="square" tIns="12700">
            <a:noAutofit/>
          </a:bodyPr>
          <a:lstStyle/>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Arial"/>
              <a:buChar char="●"/>
            </a:pPr>
            <a:r>
              <a:rPr lang="en-GB" sz="1800">
                <a:latin typeface="Roboto"/>
                <a:ea typeface="Roboto"/>
                <a:cs typeface="Roboto"/>
                <a:sym typeface="Roboto"/>
              </a:rPr>
              <a:t>Consumers </a:t>
            </a:r>
            <a:r>
              <a:rPr b="1" lang="en-GB" sz="1800">
                <a:latin typeface="Roboto"/>
                <a:ea typeface="Roboto"/>
                <a:cs typeface="Roboto"/>
                <a:sym typeface="Roboto"/>
              </a:rPr>
              <a:t>pull </a:t>
            </a:r>
            <a:r>
              <a:rPr lang="en-GB" sz="1800">
                <a:latin typeface="Roboto"/>
                <a:ea typeface="Roboto"/>
                <a:cs typeface="Roboto"/>
                <a:sym typeface="Roboto"/>
              </a:rPr>
              <a:t>messages from 1..n topics</a:t>
            </a:r>
            <a:endParaRPr sz="1800">
              <a:latin typeface="Roboto"/>
              <a:ea typeface="Roboto"/>
              <a:cs typeface="Roboto"/>
              <a:sym typeface="Roboto"/>
            </a:endParaRPr>
          </a:p>
          <a:p>
            <a:pPr indent="-342900" lvl="0" marL="355600" marR="0" rtl="0" algn="l">
              <a:lnSpc>
                <a:spcPct val="100000"/>
              </a:lnSpc>
              <a:spcBef>
                <a:spcPts val="1305"/>
              </a:spcBef>
              <a:spcAft>
                <a:spcPts val="0"/>
              </a:spcAft>
              <a:buSzPts val="1800"/>
              <a:buFont typeface="Arial"/>
              <a:buChar char="●"/>
            </a:pPr>
            <a:r>
              <a:rPr lang="en-GB" sz="1800">
                <a:latin typeface="Roboto"/>
                <a:ea typeface="Roboto"/>
                <a:cs typeface="Roboto"/>
                <a:sym typeface="Roboto"/>
              </a:rPr>
              <a:t>New inflowing messages are automatically retrieved</a:t>
            </a:r>
            <a:endParaRPr sz="1800">
              <a:latin typeface="Roboto"/>
              <a:ea typeface="Roboto"/>
              <a:cs typeface="Roboto"/>
              <a:sym typeface="Roboto"/>
            </a:endParaRPr>
          </a:p>
          <a:p>
            <a:pPr indent="-342900" lvl="0" marL="355600" marR="0" rtl="0" algn="l">
              <a:lnSpc>
                <a:spcPct val="100000"/>
              </a:lnSpc>
              <a:spcBef>
                <a:spcPts val="1305"/>
              </a:spcBef>
              <a:spcAft>
                <a:spcPts val="0"/>
              </a:spcAft>
              <a:buSzPts val="1800"/>
              <a:buFont typeface="Roboto"/>
              <a:buChar char="●"/>
            </a:pPr>
            <a:r>
              <a:rPr lang="en-GB" sz="1800">
                <a:latin typeface="Roboto"/>
                <a:ea typeface="Roboto"/>
                <a:cs typeface="Roboto"/>
                <a:sym typeface="Roboto"/>
              </a:rPr>
              <a:t>Consumer will always read from leader</a:t>
            </a:r>
            <a:endParaRPr sz="1800">
              <a:latin typeface="Roboto"/>
              <a:ea typeface="Roboto"/>
              <a:cs typeface="Roboto"/>
              <a:sym typeface="Roboto"/>
            </a:endParaRPr>
          </a:p>
          <a:p>
            <a:pPr indent="-342900" lvl="0" marL="355600" marR="0" rtl="0" algn="l">
              <a:lnSpc>
                <a:spcPct val="100000"/>
              </a:lnSpc>
              <a:spcBef>
                <a:spcPts val="1340"/>
              </a:spcBef>
              <a:spcAft>
                <a:spcPts val="0"/>
              </a:spcAft>
              <a:buSzPts val="1800"/>
              <a:buFont typeface="Arial"/>
              <a:buChar char="●"/>
            </a:pPr>
            <a:r>
              <a:rPr lang="en-GB" sz="1800">
                <a:latin typeface="Roboto"/>
                <a:ea typeface="Roboto"/>
                <a:cs typeface="Roboto"/>
                <a:sym typeface="Roboto"/>
              </a:rPr>
              <a:t>Consumer committed offset - </a:t>
            </a:r>
            <a:r>
              <a:rPr b="0" i="0" lang="en-GB" sz="1800" u="none" cap="none" strike="noStrike">
                <a:latin typeface="Roboto"/>
                <a:ea typeface="Roboto"/>
                <a:cs typeface="Roboto"/>
                <a:sym typeface="Roboto"/>
              </a:rPr>
              <a:t>Keeps track of the last message </a:t>
            </a:r>
            <a:r>
              <a:rPr lang="en-GB" sz="1800">
                <a:latin typeface="Roboto"/>
                <a:ea typeface="Roboto"/>
                <a:cs typeface="Roboto"/>
                <a:sym typeface="Roboto"/>
              </a:rPr>
              <a:t>committed</a:t>
            </a:r>
            <a:endParaRPr sz="1800">
              <a:latin typeface="Roboto"/>
              <a:ea typeface="Roboto"/>
              <a:cs typeface="Roboto"/>
              <a:sym typeface="Roboto"/>
            </a:endParaRPr>
          </a:p>
          <a:p>
            <a:pPr indent="-342900" lvl="0" marL="355600" marR="0" rtl="0" algn="l">
              <a:lnSpc>
                <a:spcPct val="100000"/>
              </a:lnSpc>
              <a:spcBef>
                <a:spcPts val="1340"/>
              </a:spcBef>
              <a:spcAft>
                <a:spcPts val="0"/>
              </a:spcAft>
              <a:buSzPts val="1800"/>
              <a:buFont typeface="Arial"/>
              <a:buChar char="●"/>
            </a:pPr>
            <a:r>
              <a:rPr lang="en-GB" sz="1800">
                <a:latin typeface="Roboto"/>
                <a:ea typeface="Roboto"/>
                <a:cs typeface="Roboto"/>
                <a:sym typeface="Roboto"/>
              </a:rPr>
              <a:t>Consumer current offset - Keeps track of the last message read</a:t>
            </a:r>
            <a:endParaRPr sz="1800">
              <a:latin typeface="Roboto"/>
              <a:ea typeface="Roboto"/>
              <a:cs typeface="Roboto"/>
              <a:sym typeface="Roboto"/>
            </a:endParaRPr>
          </a:p>
          <a:p>
            <a:pPr indent="0" lvl="0" marL="914400" marR="0" rtl="0" algn="l">
              <a:lnSpc>
                <a:spcPct val="100000"/>
              </a:lnSpc>
              <a:spcBef>
                <a:spcPts val="1340"/>
              </a:spcBef>
              <a:spcAft>
                <a:spcPts val="0"/>
              </a:spcAft>
              <a:buNone/>
            </a:pPr>
            <a:r>
              <a:t/>
            </a:r>
            <a:endParaRPr b="0" i="0" sz="1800" u="none" cap="none" strike="noStrike">
              <a:latin typeface="Roboto"/>
              <a:ea typeface="Roboto"/>
              <a:cs typeface="Roboto"/>
              <a:sym typeface="Roboto"/>
            </a:endParaRPr>
          </a:p>
          <a:p>
            <a:pPr indent="0" lvl="0" marL="0" marR="0" rtl="0" algn="l">
              <a:lnSpc>
                <a:spcPct val="100000"/>
              </a:lnSpc>
              <a:spcBef>
                <a:spcPts val="1310"/>
              </a:spcBef>
              <a:spcAft>
                <a:spcPts val="0"/>
              </a:spcAft>
              <a:buNone/>
            </a:pPr>
            <a:r>
              <a:t/>
            </a:r>
            <a:endParaRPr sz="1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type="title"/>
          </p:nvPr>
        </p:nvSpPr>
        <p:spPr>
          <a:xfrm>
            <a:off x="3390747" y="561937"/>
            <a:ext cx="2362500" cy="4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33" name="Google Shape;333;p38"/>
          <p:cNvPicPr preferRelativeResize="0"/>
          <p:nvPr/>
        </p:nvPicPr>
        <p:blipFill>
          <a:blip r:embed="rId3">
            <a:alphaModFix/>
          </a:blip>
          <a:stretch>
            <a:fillRect/>
          </a:stretch>
        </p:blipFill>
        <p:spPr>
          <a:xfrm>
            <a:off x="152400" y="1197037"/>
            <a:ext cx="8839197" cy="3786769"/>
          </a:xfrm>
          <a:prstGeom prst="rect">
            <a:avLst/>
          </a:prstGeom>
          <a:noFill/>
          <a:ln>
            <a:noFill/>
          </a:ln>
        </p:spPr>
      </p:pic>
      <p:sp>
        <p:nvSpPr>
          <p:cNvPr id="334" name="Google Shape;334;p38"/>
          <p:cNvSpPr txBox="1"/>
          <p:nvPr/>
        </p:nvSpPr>
        <p:spPr>
          <a:xfrm>
            <a:off x="414500" y="480925"/>
            <a:ext cx="800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Raleway"/>
                <a:ea typeface="Raleway"/>
                <a:cs typeface="Raleway"/>
                <a:sym typeface="Raleway"/>
              </a:rPr>
              <a:t>Consumer Example</a:t>
            </a:r>
            <a:endParaRPr b="1" sz="2800">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cxnSp>
        <p:nvCxnSpPr>
          <p:cNvPr id="335" name="Google Shape;335;p38"/>
          <p:cNvCxnSpPr/>
          <p:nvPr/>
        </p:nvCxnSpPr>
        <p:spPr>
          <a:xfrm flipH="1">
            <a:off x="6829625" y="781875"/>
            <a:ext cx="461700" cy="659400"/>
          </a:xfrm>
          <a:prstGeom prst="straightConnector1">
            <a:avLst/>
          </a:prstGeom>
          <a:noFill/>
          <a:ln cap="flat" cmpd="sng" w="9525">
            <a:solidFill>
              <a:schemeClr val="dk2"/>
            </a:solidFill>
            <a:prstDash val="solid"/>
            <a:round/>
            <a:headEnd len="med" w="med" type="none"/>
            <a:tailEnd len="med" w="med" type="triangle"/>
          </a:ln>
        </p:spPr>
      </p:cxnSp>
      <p:sp>
        <p:nvSpPr>
          <p:cNvPr id="336" name="Google Shape;336;p38"/>
          <p:cNvSpPr txBox="1"/>
          <p:nvPr/>
        </p:nvSpPr>
        <p:spPr>
          <a:xfrm>
            <a:off x="7291325" y="254350"/>
            <a:ext cx="16581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Producer writes here</a:t>
            </a:r>
            <a:endParaRPr>
              <a:latin typeface="Lato"/>
              <a:ea typeface="Lato"/>
              <a:cs typeface="Lato"/>
              <a:sym typeface="Lato"/>
            </a:endParaRPr>
          </a:p>
        </p:txBody>
      </p:sp>
      <p:cxnSp>
        <p:nvCxnSpPr>
          <p:cNvPr id="337" name="Google Shape;337;p38"/>
          <p:cNvCxnSpPr/>
          <p:nvPr/>
        </p:nvCxnSpPr>
        <p:spPr>
          <a:xfrm flipH="1">
            <a:off x="4909575" y="737338"/>
            <a:ext cx="461700" cy="659400"/>
          </a:xfrm>
          <a:prstGeom prst="straightConnector1">
            <a:avLst/>
          </a:prstGeom>
          <a:noFill/>
          <a:ln cap="flat" cmpd="sng" w="9525">
            <a:solidFill>
              <a:schemeClr val="dk2"/>
            </a:solidFill>
            <a:prstDash val="solid"/>
            <a:round/>
            <a:headEnd len="med" w="med" type="none"/>
            <a:tailEnd len="med" w="med" type="triangle"/>
          </a:ln>
        </p:spPr>
      </p:cxnSp>
      <p:sp>
        <p:nvSpPr>
          <p:cNvPr id="338" name="Google Shape;338;p38"/>
          <p:cNvSpPr txBox="1"/>
          <p:nvPr/>
        </p:nvSpPr>
        <p:spPr>
          <a:xfrm>
            <a:off x="5371275" y="480913"/>
            <a:ext cx="16581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Lag = 7</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21"/>
          <p:cNvSpPr txBox="1"/>
          <p:nvPr>
            <p:ph type="title"/>
          </p:nvPr>
        </p:nvSpPr>
        <p:spPr>
          <a:xfrm>
            <a:off x="799450" y="74402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194" name="Google Shape;194;p21"/>
          <p:cNvSpPr txBox="1"/>
          <p:nvPr/>
        </p:nvSpPr>
        <p:spPr>
          <a:xfrm>
            <a:off x="923200" y="1413049"/>
            <a:ext cx="19917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b="1" sz="1300">
              <a:solidFill>
                <a:srgbClr val="FFFFFF"/>
              </a:solidFill>
              <a:latin typeface="Raleway"/>
              <a:ea typeface="Raleway"/>
              <a:cs typeface="Raleway"/>
              <a:sym typeface="Raleway"/>
            </a:endParaRPr>
          </a:p>
        </p:txBody>
      </p:sp>
      <p:sp>
        <p:nvSpPr>
          <p:cNvPr id="195" name="Google Shape;195;p21"/>
          <p:cNvSpPr txBox="1"/>
          <p:nvPr/>
        </p:nvSpPr>
        <p:spPr>
          <a:xfrm>
            <a:off x="946475" y="2238824"/>
            <a:ext cx="19917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Why do need Kafka</a:t>
            </a:r>
            <a:endParaRPr b="1" sz="1300">
              <a:solidFill>
                <a:srgbClr val="FFFFFF"/>
              </a:solidFill>
              <a:latin typeface="Raleway"/>
              <a:ea typeface="Raleway"/>
              <a:cs typeface="Raleway"/>
              <a:sym typeface="Raleway"/>
            </a:endParaRPr>
          </a:p>
        </p:txBody>
      </p:sp>
      <p:sp>
        <p:nvSpPr>
          <p:cNvPr id="196" name="Google Shape;196;p21"/>
          <p:cNvSpPr txBox="1"/>
          <p:nvPr/>
        </p:nvSpPr>
        <p:spPr>
          <a:xfrm>
            <a:off x="923200" y="3064574"/>
            <a:ext cx="19917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What is Kafka</a:t>
            </a:r>
            <a:endParaRPr b="1" sz="1300">
              <a:solidFill>
                <a:srgbClr val="FFFFFF"/>
              </a:solidFill>
              <a:latin typeface="Raleway"/>
              <a:ea typeface="Raleway"/>
              <a:cs typeface="Raleway"/>
              <a:sym typeface="Raleway"/>
            </a:endParaRPr>
          </a:p>
        </p:txBody>
      </p:sp>
      <p:sp>
        <p:nvSpPr>
          <p:cNvPr id="197" name="Google Shape;197;p21"/>
          <p:cNvSpPr txBox="1"/>
          <p:nvPr/>
        </p:nvSpPr>
        <p:spPr>
          <a:xfrm>
            <a:off x="923200" y="3890336"/>
            <a:ext cx="19917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chemeClr val="lt1"/>
                </a:solidFill>
                <a:latin typeface="Raleway"/>
                <a:ea typeface="Raleway"/>
                <a:cs typeface="Raleway"/>
                <a:sym typeface="Raleway"/>
              </a:rPr>
              <a:t>Demo!</a:t>
            </a:r>
            <a:endParaRPr b="1" sz="1300">
              <a:solidFill>
                <a:schemeClr val="lt1"/>
              </a:solidFill>
              <a:latin typeface="Raleway"/>
              <a:ea typeface="Raleway"/>
              <a:cs typeface="Raleway"/>
              <a:sym typeface="Raleway"/>
            </a:endParaRPr>
          </a:p>
          <a:p>
            <a:pPr indent="0" lvl="0" marL="0" rtl="0" algn="l">
              <a:spcBef>
                <a:spcPts val="0"/>
              </a:spcBef>
              <a:spcAft>
                <a:spcPts val="0"/>
              </a:spcAft>
              <a:buNone/>
            </a:pPr>
            <a:r>
              <a:t/>
            </a:r>
            <a:endParaRPr b="1" sz="1300">
              <a:solidFill>
                <a:srgbClr val="FFFFFF"/>
              </a:solidFill>
              <a:latin typeface="Raleway"/>
              <a:ea typeface="Raleway"/>
              <a:cs typeface="Raleway"/>
              <a:sym typeface="Raleway"/>
            </a:endParaRPr>
          </a:p>
        </p:txBody>
      </p:sp>
      <p:sp>
        <p:nvSpPr>
          <p:cNvPr id="198" name="Google Shape;198;p21"/>
          <p:cNvSpPr txBox="1"/>
          <p:nvPr/>
        </p:nvSpPr>
        <p:spPr>
          <a:xfrm>
            <a:off x="3443125" y="2200250"/>
            <a:ext cx="25839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chemeClr val="lt1"/>
                </a:solidFill>
                <a:latin typeface="Raleway"/>
                <a:ea typeface="Raleway"/>
                <a:cs typeface="Raleway"/>
                <a:sym typeface="Raleway"/>
              </a:rPr>
              <a:t>Replication</a:t>
            </a:r>
            <a:endParaRPr b="1" sz="1300">
              <a:solidFill>
                <a:srgbClr val="FFFFFF"/>
              </a:solidFill>
              <a:latin typeface="Raleway"/>
              <a:ea typeface="Raleway"/>
              <a:cs typeface="Raleway"/>
              <a:sym typeface="Raleway"/>
            </a:endParaRPr>
          </a:p>
        </p:txBody>
      </p:sp>
      <p:sp>
        <p:nvSpPr>
          <p:cNvPr id="199" name="Google Shape;199;p21"/>
          <p:cNvSpPr txBox="1"/>
          <p:nvPr/>
        </p:nvSpPr>
        <p:spPr>
          <a:xfrm>
            <a:off x="6150088" y="2320361"/>
            <a:ext cx="20250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Zookeeper Overview</a:t>
            </a:r>
            <a:endParaRPr b="1" sz="1300">
              <a:solidFill>
                <a:srgbClr val="FFFFFF"/>
              </a:solidFill>
              <a:latin typeface="Raleway"/>
              <a:ea typeface="Raleway"/>
              <a:cs typeface="Raleway"/>
              <a:sym typeface="Raleway"/>
            </a:endParaRPr>
          </a:p>
        </p:txBody>
      </p:sp>
      <p:sp>
        <p:nvSpPr>
          <p:cNvPr id="200" name="Google Shape;200;p21"/>
          <p:cNvSpPr txBox="1"/>
          <p:nvPr/>
        </p:nvSpPr>
        <p:spPr>
          <a:xfrm>
            <a:off x="6102175" y="1568950"/>
            <a:ext cx="26370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chemeClr val="lt1"/>
                </a:solidFill>
                <a:latin typeface="Raleway"/>
                <a:ea typeface="Raleway"/>
                <a:cs typeface="Raleway"/>
                <a:sym typeface="Raleway"/>
              </a:rPr>
              <a:t>Why kafka is so Fast!!</a:t>
            </a:r>
            <a:endParaRPr b="1"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01" name="Google Shape;201;p21"/>
          <p:cNvSpPr txBox="1"/>
          <p:nvPr/>
        </p:nvSpPr>
        <p:spPr>
          <a:xfrm>
            <a:off x="3518272" y="3072061"/>
            <a:ext cx="15375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rgbClr val="FFFFFF"/>
                </a:solidFill>
                <a:latin typeface="Raleway"/>
                <a:ea typeface="Raleway"/>
                <a:cs typeface="Raleway"/>
                <a:sym typeface="Raleway"/>
              </a:rPr>
              <a:t>Demo</a:t>
            </a:r>
            <a:r>
              <a:rPr lang="en-GB" sz="1300">
                <a:solidFill>
                  <a:srgbClr val="FFFFFF"/>
                </a:solidFill>
                <a:latin typeface="Raleway"/>
                <a:ea typeface="Raleway"/>
                <a:cs typeface="Raleway"/>
                <a:sym typeface="Raleway"/>
              </a:rPr>
              <a:t>!</a:t>
            </a:r>
            <a:endParaRPr sz="1300">
              <a:solidFill>
                <a:srgbClr val="FFFFFF"/>
              </a:solidFill>
              <a:latin typeface="Raleway"/>
              <a:ea typeface="Raleway"/>
              <a:cs typeface="Raleway"/>
              <a:sym typeface="Raleway"/>
            </a:endParaRPr>
          </a:p>
        </p:txBody>
      </p:sp>
      <p:sp>
        <p:nvSpPr>
          <p:cNvPr id="202" name="Google Shape;202;p21"/>
          <p:cNvSpPr txBox="1"/>
          <p:nvPr/>
        </p:nvSpPr>
        <p:spPr>
          <a:xfrm>
            <a:off x="3518277" y="3943850"/>
            <a:ext cx="23904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300">
                <a:solidFill>
                  <a:schemeClr val="lt1"/>
                </a:solidFill>
                <a:latin typeface="Raleway"/>
                <a:ea typeface="Raleway"/>
                <a:cs typeface="Raleway"/>
                <a:sym typeface="Raleway"/>
              </a:rPr>
              <a:t>Where it is used in Zeta</a:t>
            </a:r>
            <a:endParaRPr b="1" sz="13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03" name="Google Shape;203;p21"/>
          <p:cNvSpPr txBox="1"/>
          <p:nvPr/>
        </p:nvSpPr>
        <p:spPr>
          <a:xfrm>
            <a:off x="6225472" y="1497449"/>
            <a:ext cx="1537500" cy="66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04" name="Google Shape;204;p21"/>
          <p:cNvSpPr txBox="1"/>
          <p:nvPr/>
        </p:nvSpPr>
        <p:spPr>
          <a:xfrm>
            <a:off x="3443125" y="1566925"/>
            <a:ext cx="25407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lt1"/>
                </a:solidFill>
                <a:latin typeface="Raleway"/>
                <a:ea typeface="Raleway"/>
                <a:cs typeface="Raleway"/>
                <a:sym typeface="Raleway"/>
              </a:rPr>
              <a:t>Replication</a:t>
            </a:r>
            <a:endParaRPr b="1" sz="1300">
              <a:solidFill>
                <a:schemeClr val="lt1"/>
              </a:solidFill>
              <a:latin typeface="Raleway"/>
              <a:ea typeface="Raleway"/>
              <a:cs typeface="Raleway"/>
              <a:sym typeface="Raleway"/>
            </a:endParaRPr>
          </a:p>
          <a:p>
            <a:pPr indent="0" lvl="0" marL="0" rtl="0" algn="l">
              <a:spcBef>
                <a:spcPts val="0"/>
              </a:spcBef>
              <a:spcAft>
                <a:spcPts val="0"/>
              </a:spcAft>
              <a:buNone/>
            </a:pPr>
            <a:r>
              <a:t/>
            </a:r>
            <a:endParaRPr b="1" sz="1300">
              <a:solidFill>
                <a:schemeClr val="lt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2" name="Shape 342"/>
        <p:cNvGrpSpPr/>
        <p:nvPr/>
      </p:nvGrpSpPr>
      <p:grpSpPr>
        <a:xfrm>
          <a:off x="0" y="0"/>
          <a:ext cx="0" cy="0"/>
          <a:chOff x="0" y="0"/>
          <a:chExt cx="0" cy="0"/>
        </a:xfrm>
      </p:grpSpPr>
      <p:sp>
        <p:nvSpPr>
          <p:cNvPr id="343" name="Google Shape;343;p39"/>
          <p:cNvSpPr txBox="1"/>
          <p:nvPr/>
        </p:nvSpPr>
        <p:spPr>
          <a:xfrm>
            <a:off x="8518435" y="185140"/>
            <a:ext cx="1110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9</a:t>
            </a:r>
            <a:endParaRPr sz="1200">
              <a:latin typeface="Roboto"/>
              <a:ea typeface="Roboto"/>
              <a:cs typeface="Roboto"/>
              <a:sym typeface="Roboto"/>
            </a:endParaRPr>
          </a:p>
        </p:txBody>
      </p:sp>
      <p:sp>
        <p:nvSpPr>
          <p:cNvPr id="344" name="Google Shape;344;p39"/>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5" name="Google Shape;345;p39"/>
          <p:cNvSpPr txBox="1"/>
          <p:nvPr>
            <p:ph type="title"/>
          </p:nvPr>
        </p:nvSpPr>
        <p:spPr>
          <a:xfrm>
            <a:off x="336774" y="656145"/>
            <a:ext cx="65982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Decoupling Producers and Consumers</a:t>
            </a:r>
            <a:endParaRPr/>
          </a:p>
        </p:txBody>
      </p:sp>
      <p:sp>
        <p:nvSpPr>
          <p:cNvPr id="346" name="Google Shape;346;p39"/>
          <p:cNvSpPr txBox="1"/>
          <p:nvPr/>
        </p:nvSpPr>
        <p:spPr>
          <a:xfrm>
            <a:off x="448999" y="1265733"/>
            <a:ext cx="4872900" cy="1625100"/>
          </a:xfrm>
          <a:prstGeom prst="rect">
            <a:avLst/>
          </a:prstGeom>
          <a:noFill/>
          <a:ln>
            <a:noFill/>
          </a:ln>
        </p:spPr>
        <p:txBody>
          <a:bodyPr anchorCtr="0" anchor="t" bIns="0" lIns="0" spcFirstLastPara="1" rIns="0" wrap="square" tIns="12700">
            <a:noAutofit/>
          </a:bodyPr>
          <a:lstStyle/>
          <a:p>
            <a:pPr indent="-342900" lvl="0" marL="355600" marR="0" rtl="0" algn="l">
              <a:lnSpc>
                <a:spcPct val="100000"/>
              </a:lnSpc>
              <a:spcBef>
                <a:spcPts val="0"/>
              </a:spcBef>
              <a:spcAft>
                <a:spcPts val="0"/>
              </a:spcAft>
              <a:buSzPts val="1800"/>
              <a:buFont typeface="Arial"/>
              <a:buChar char="●"/>
            </a:pPr>
            <a:r>
              <a:rPr lang="en-GB" sz="1800">
                <a:latin typeface="Roboto"/>
                <a:ea typeface="Roboto"/>
                <a:cs typeface="Roboto"/>
                <a:sym typeface="Roboto"/>
              </a:rPr>
              <a:t>Producers and Consumers are decoupled</a:t>
            </a:r>
            <a:endParaRPr sz="1800">
              <a:latin typeface="Roboto"/>
              <a:ea typeface="Roboto"/>
              <a:cs typeface="Roboto"/>
              <a:sym typeface="Roboto"/>
            </a:endParaRPr>
          </a:p>
          <a:p>
            <a:pPr indent="-342900" lvl="0" marL="355600" marR="0" rtl="0" algn="l">
              <a:lnSpc>
                <a:spcPct val="100000"/>
              </a:lnSpc>
              <a:spcBef>
                <a:spcPts val="1305"/>
              </a:spcBef>
              <a:spcAft>
                <a:spcPts val="0"/>
              </a:spcAft>
              <a:buSzPts val="1800"/>
              <a:buFont typeface="Arial"/>
              <a:buChar char="●"/>
            </a:pPr>
            <a:r>
              <a:rPr lang="en-GB" sz="1800">
                <a:latin typeface="Roboto"/>
                <a:ea typeface="Roboto"/>
                <a:cs typeface="Roboto"/>
                <a:sym typeface="Roboto"/>
              </a:rPr>
              <a:t>Slow Consumers do not affect Producers</a:t>
            </a:r>
            <a:endParaRPr sz="1800">
              <a:latin typeface="Roboto"/>
              <a:ea typeface="Roboto"/>
              <a:cs typeface="Roboto"/>
              <a:sym typeface="Roboto"/>
            </a:endParaRPr>
          </a:p>
          <a:p>
            <a:pPr indent="-342900" lvl="0" marL="355600" marR="0" rtl="0" algn="l">
              <a:lnSpc>
                <a:spcPct val="100000"/>
              </a:lnSpc>
              <a:spcBef>
                <a:spcPts val="1340"/>
              </a:spcBef>
              <a:spcAft>
                <a:spcPts val="0"/>
              </a:spcAft>
              <a:buSzPts val="1800"/>
              <a:buFont typeface="Arial"/>
              <a:buChar char="●"/>
            </a:pPr>
            <a:r>
              <a:rPr lang="en-GB" sz="1800">
                <a:latin typeface="Roboto"/>
                <a:ea typeface="Roboto"/>
                <a:cs typeface="Roboto"/>
                <a:sym typeface="Roboto"/>
              </a:rPr>
              <a:t>Add Consumers without affecting Producers</a:t>
            </a:r>
            <a:endParaRPr sz="1800">
              <a:latin typeface="Roboto"/>
              <a:ea typeface="Roboto"/>
              <a:cs typeface="Roboto"/>
              <a:sym typeface="Roboto"/>
            </a:endParaRPr>
          </a:p>
          <a:p>
            <a:pPr indent="-342900" lvl="0" marL="355600" marR="0" rtl="0" algn="l">
              <a:lnSpc>
                <a:spcPct val="100000"/>
              </a:lnSpc>
              <a:spcBef>
                <a:spcPts val="1305"/>
              </a:spcBef>
              <a:spcAft>
                <a:spcPts val="0"/>
              </a:spcAft>
              <a:buSzPts val="1800"/>
              <a:buFont typeface="Arial"/>
              <a:buChar char="●"/>
            </a:pPr>
            <a:r>
              <a:rPr lang="en-GB" sz="1800">
                <a:latin typeface="Roboto"/>
                <a:ea typeface="Roboto"/>
                <a:cs typeface="Roboto"/>
                <a:sym typeface="Roboto"/>
              </a:rPr>
              <a:t>Failure of Consumer does not affect System</a:t>
            </a:r>
            <a:endParaRPr sz="1800">
              <a:latin typeface="Roboto"/>
              <a:ea typeface="Roboto"/>
              <a:cs typeface="Roboto"/>
              <a:sym typeface="Roboto"/>
            </a:endParaRPr>
          </a:p>
        </p:txBody>
      </p:sp>
      <p:sp>
        <p:nvSpPr>
          <p:cNvPr id="347" name="Google Shape;347;p39"/>
          <p:cNvSpPr/>
          <p:nvPr/>
        </p:nvSpPr>
        <p:spPr>
          <a:xfrm>
            <a:off x="5614365" y="1554302"/>
            <a:ext cx="2938200" cy="2112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728375" y="1938625"/>
            <a:ext cx="71046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3700"/>
              <a:t>How do you scale a topic?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6" name="Shape 356"/>
        <p:cNvGrpSpPr/>
        <p:nvPr/>
      </p:nvGrpSpPr>
      <p:grpSpPr>
        <a:xfrm>
          <a:off x="0" y="0"/>
          <a:ext cx="0" cy="0"/>
          <a:chOff x="0" y="0"/>
          <a:chExt cx="0" cy="0"/>
        </a:xfrm>
      </p:grpSpPr>
      <p:sp>
        <p:nvSpPr>
          <p:cNvPr id="357" name="Google Shape;357;p41"/>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12</a:t>
            </a:r>
            <a:endParaRPr sz="1200">
              <a:latin typeface="Roboto"/>
              <a:ea typeface="Roboto"/>
              <a:cs typeface="Roboto"/>
              <a:sym typeface="Roboto"/>
            </a:endParaRPr>
          </a:p>
        </p:txBody>
      </p:sp>
      <p:sp>
        <p:nvSpPr>
          <p:cNvPr id="358" name="Google Shape;358;p41"/>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9" name="Google Shape;359;p41"/>
          <p:cNvSpPr txBox="1"/>
          <p:nvPr>
            <p:ph type="title"/>
          </p:nvPr>
        </p:nvSpPr>
        <p:spPr>
          <a:xfrm>
            <a:off x="336774" y="510475"/>
            <a:ext cx="69135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t>Partitions</a:t>
            </a:r>
            <a:endParaRPr/>
          </a:p>
        </p:txBody>
      </p:sp>
      <p:sp>
        <p:nvSpPr>
          <p:cNvPr id="360" name="Google Shape;360;p41"/>
          <p:cNvSpPr txBox="1"/>
          <p:nvPr/>
        </p:nvSpPr>
        <p:spPr>
          <a:xfrm>
            <a:off x="460350" y="1131250"/>
            <a:ext cx="8223300" cy="3687300"/>
          </a:xfrm>
          <a:prstGeom prst="rect">
            <a:avLst/>
          </a:prstGeom>
          <a:noFill/>
          <a:ln>
            <a:noFill/>
          </a:ln>
        </p:spPr>
        <p:txBody>
          <a:bodyPr anchorCtr="0" anchor="t" bIns="0" lIns="0" spcFirstLastPara="1" rIns="0" wrap="square" tIns="12700">
            <a:noAutofit/>
          </a:bodyPr>
          <a:lstStyle/>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T</a:t>
            </a:r>
            <a:r>
              <a:rPr lang="en-GB" sz="1800">
                <a:latin typeface="Roboto"/>
                <a:ea typeface="Roboto"/>
                <a:cs typeface="Roboto"/>
                <a:sym typeface="Roboto"/>
              </a:rPr>
              <a:t>o scale a particular topic, topics</a:t>
            </a:r>
            <a:r>
              <a:rPr lang="en-GB" sz="1800">
                <a:latin typeface="Roboto"/>
                <a:ea typeface="Roboto"/>
                <a:cs typeface="Roboto"/>
                <a:sym typeface="Roboto"/>
              </a:rPr>
              <a:t> are further broken up into several partitions, usually by record key if the key is present.</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Each partition can run its own consumer in a single consumer group</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Each partition consumer combination will maintain its own offset</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Kafka can replicate partitions to multiple Kafka Brokers.</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Partitioning Strategy specified by Producer</a:t>
            </a:r>
            <a:endParaRPr sz="1800">
              <a:latin typeface="Roboto"/>
              <a:ea typeface="Roboto"/>
              <a:cs typeface="Roboto"/>
              <a:sym typeface="Roboto"/>
            </a:endParaRPr>
          </a:p>
          <a:p>
            <a:pPr indent="0" lvl="0" marL="457200" rtl="0" algn="l">
              <a:spcBef>
                <a:spcPts val="1340"/>
              </a:spcBef>
              <a:spcAft>
                <a:spcPts val="0"/>
              </a:spcAft>
              <a:buNone/>
            </a:pPr>
            <a:r>
              <a:rPr lang="en-GB" sz="1800">
                <a:latin typeface="Roboto"/>
                <a:ea typeface="Roboto"/>
                <a:cs typeface="Roboto"/>
                <a:sym typeface="Roboto"/>
              </a:rPr>
              <a:t>	Default Strategy:	</a:t>
            </a:r>
            <a:r>
              <a:rPr lang="en-GB" sz="1800">
                <a:solidFill>
                  <a:srgbClr val="F70614"/>
                </a:solidFill>
                <a:latin typeface="Courier New"/>
                <a:ea typeface="Courier New"/>
                <a:cs typeface="Courier New"/>
                <a:sym typeface="Courier New"/>
              </a:rPr>
              <a:t>hash(key) % number_of_partitions</a:t>
            </a:r>
            <a:endParaRPr sz="1800">
              <a:solidFill>
                <a:srgbClr val="F70614"/>
              </a:solidFill>
              <a:latin typeface="Courier New"/>
              <a:ea typeface="Courier New"/>
              <a:cs typeface="Courier New"/>
              <a:sym typeface="Courier New"/>
            </a:endParaRPr>
          </a:p>
          <a:p>
            <a:pPr indent="457200" lvl="0" marL="457200" rtl="0" algn="l">
              <a:spcBef>
                <a:spcPts val="1340"/>
              </a:spcBef>
              <a:spcAft>
                <a:spcPts val="0"/>
              </a:spcAft>
              <a:buNone/>
            </a:pPr>
            <a:r>
              <a:rPr lang="en-GB" sz="1800">
                <a:latin typeface="Roboto"/>
                <a:ea typeface="Roboto"/>
                <a:cs typeface="Roboto"/>
                <a:sym typeface="Roboto"/>
              </a:rPr>
              <a:t>No Key	Round-Robin</a:t>
            </a:r>
            <a:endParaRPr sz="1800">
              <a:latin typeface="Roboto"/>
              <a:ea typeface="Roboto"/>
              <a:cs typeface="Roboto"/>
              <a:sym typeface="Roboto"/>
            </a:endParaRPr>
          </a:p>
          <a:p>
            <a:pPr indent="0" lvl="0" marL="457200" rtl="0" algn="l">
              <a:spcBef>
                <a:spcPts val="1340"/>
              </a:spcBef>
              <a:spcAft>
                <a:spcPts val="0"/>
              </a:spcAft>
              <a:buNone/>
            </a:pPr>
            <a:r>
              <a:t/>
            </a:r>
            <a:endParaRPr sz="1800">
              <a:solidFill>
                <a:srgbClr val="F70614"/>
              </a:solidFill>
              <a:latin typeface="Courier New"/>
              <a:ea typeface="Courier New"/>
              <a:cs typeface="Courier New"/>
              <a:sym typeface="Courier New"/>
            </a:endParaRPr>
          </a:p>
          <a:p>
            <a:pPr indent="0" lvl="0" marL="457200" rtl="0" algn="l">
              <a:spcBef>
                <a:spcPts val="1340"/>
              </a:spcBef>
              <a:spcAft>
                <a:spcPts val="0"/>
              </a:spcAft>
              <a:buNone/>
            </a:pPr>
            <a:r>
              <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4" name="Shape 364"/>
        <p:cNvGrpSpPr/>
        <p:nvPr/>
      </p:nvGrpSpPr>
      <p:grpSpPr>
        <a:xfrm>
          <a:off x="0" y="0"/>
          <a:ext cx="0" cy="0"/>
          <a:chOff x="0" y="0"/>
          <a:chExt cx="0" cy="0"/>
        </a:xfrm>
      </p:grpSpPr>
      <p:sp>
        <p:nvSpPr>
          <p:cNvPr id="365" name="Google Shape;365;p42"/>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366" name="Google Shape;366;p42"/>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7" name="Google Shape;367;p42"/>
          <p:cNvSpPr txBox="1"/>
          <p:nvPr>
            <p:ph type="title"/>
          </p:nvPr>
        </p:nvSpPr>
        <p:spPr>
          <a:xfrm>
            <a:off x="336774" y="656145"/>
            <a:ext cx="56991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Topics, Partitions, and Segments</a:t>
            </a:r>
            <a:endParaRPr/>
          </a:p>
        </p:txBody>
      </p:sp>
      <p:sp>
        <p:nvSpPr>
          <p:cNvPr id="368" name="Google Shape;368;p42"/>
          <p:cNvSpPr/>
          <p:nvPr/>
        </p:nvSpPr>
        <p:spPr>
          <a:xfrm>
            <a:off x="1145660" y="1296105"/>
            <a:ext cx="6852600" cy="3726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title"/>
          </p:nvPr>
        </p:nvSpPr>
        <p:spPr>
          <a:xfrm>
            <a:off x="3390747" y="561937"/>
            <a:ext cx="2362500" cy="4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74" name="Google Shape;374;p43"/>
          <p:cNvPicPr preferRelativeResize="0"/>
          <p:nvPr/>
        </p:nvPicPr>
        <p:blipFill>
          <a:blip r:embed="rId3">
            <a:alphaModFix/>
          </a:blip>
          <a:stretch>
            <a:fillRect/>
          </a:stretch>
        </p:blipFill>
        <p:spPr>
          <a:xfrm>
            <a:off x="152400" y="1197037"/>
            <a:ext cx="8839197" cy="3786769"/>
          </a:xfrm>
          <a:prstGeom prst="rect">
            <a:avLst/>
          </a:prstGeom>
          <a:noFill/>
          <a:ln>
            <a:noFill/>
          </a:ln>
        </p:spPr>
      </p:pic>
      <p:sp>
        <p:nvSpPr>
          <p:cNvPr id="375" name="Google Shape;375;p43"/>
          <p:cNvSpPr txBox="1"/>
          <p:nvPr/>
        </p:nvSpPr>
        <p:spPr>
          <a:xfrm>
            <a:off x="414500" y="480925"/>
            <a:ext cx="8007300" cy="7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800">
                <a:latin typeface="Raleway"/>
                <a:ea typeface="Raleway"/>
                <a:cs typeface="Raleway"/>
                <a:sym typeface="Raleway"/>
              </a:rPr>
              <a:t>Consumer Example</a:t>
            </a:r>
            <a:endParaRPr b="1" sz="2800">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cxnSp>
        <p:nvCxnSpPr>
          <p:cNvPr id="376" name="Google Shape;376;p43"/>
          <p:cNvCxnSpPr/>
          <p:nvPr/>
        </p:nvCxnSpPr>
        <p:spPr>
          <a:xfrm flipH="1">
            <a:off x="6829625" y="781875"/>
            <a:ext cx="461700" cy="65940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p43"/>
          <p:cNvSpPr txBox="1"/>
          <p:nvPr/>
        </p:nvSpPr>
        <p:spPr>
          <a:xfrm>
            <a:off x="7291325" y="254350"/>
            <a:ext cx="16581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Producer writes here</a:t>
            </a:r>
            <a:endParaRPr>
              <a:latin typeface="Lato"/>
              <a:ea typeface="Lato"/>
              <a:cs typeface="Lato"/>
              <a:sym typeface="Lato"/>
            </a:endParaRPr>
          </a:p>
        </p:txBody>
      </p:sp>
      <p:cxnSp>
        <p:nvCxnSpPr>
          <p:cNvPr id="378" name="Google Shape;378;p43"/>
          <p:cNvCxnSpPr/>
          <p:nvPr/>
        </p:nvCxnSpPr>
        <p:spPr>
          <a:xfrm flipH="1">
            <a:off x="4909575" y="737338"/>
            <a:ext cx="461700" cy="659400"/>
          </a:xfrm>
          <a:prstGeom prst="straightConnector1">
            <a:avLst/>
          </a:prstGeom>
          <a:noFill/>
          <a:ln cap="flat" cmpd="sng" w="9525">
            <a:solidFill>
              <a:schemeClr val="dk2"/>
            </a:solidFill>
            <a:prstDash val="solid"/>
            <a:round/>
            <a:headEnd len="med" w="med" type="none"/>
            <a:tailEnd len="med" w="med" type="triangle"/>
          </a:ln>
        </p:spPr>
      </p:cxnSp>
      <p:sp>
        <p:nvSpPr>
          <p:cNvPr id="379" name="Google Shape;379;p43"/>
          <p:cNvSpPr txBox="1"/>
          <p:nvPr/>
        </p:nvSpPr>
        <p:spPr>
          <a:xfrm>
            <a:off x="5371275" y="480913"/>
            <a:ext cx="16581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Lag = 7</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type="title"/>
          </p:nvPr>
        </p:nvSpPr>
        <p:spPr>
          <a:xfrm>
            <a:off x="457200" y="205979"/>
            <a:ext cx="8229600" cy="537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Typical </a:t>
            </a:r>
            <a:r>
              <a:rPr lang="en-GB"/>
              <a:t>Producer API</a:t>
            </a:r>
            <a:endParaRPr/>
          </a:p>
        </p:txBody>
      </p:sp>
      <p:sp>
        <p:nvSpPr>
          <p:cNvPr id="385" name="Google Shape;385;p44" title="Partition is decided on the basis of key here"/>
          <p:cNvSpPr txBox="1"/>
          <p:nvPr>
            <p:ph idx="1" type="body"/>
          </p:nvPr>
        </p:nvSpPr>
        <p:spPr>
          <a:xfrm>
            <a:off x="457200" y="819150"/>
            <a:ext cx="8229600" cy="3775500"/>
          </a:xfrm>
          <a:prstGeom prst="rect">
            <a:avLst/>
          </a:prstGeom>
        </p:spPr>
        <p:txBody>
          <a:bodyPr anchorCtr="0" anchor="t" bIns="45700" lIns="91425" spcFirstLastPara="1" rIns="91425" wrap="square" tIns="45700">
            <a:noAutofit/>
          </a:bodyPr>
          <a:lstStyle/>
          <a:p>
            <a:pPr indent="0" lvl="0" marL="0" rtl="0" algn="l">
              <a:lnSpc>
                <a:spcPct val="100000"/>
              </a:lnSpc>
              <a:spcBef>
                <a:spcPts val="440"/>
              </a:spcBef>
              <a:spcAft>
                <a:spcPts val="0"/>
              </a:spcAft>
              <a:buNone/>
            </a:pPr>
            <a:r>
              <a:t/>
            </a:r>
            <a:endParaRPr b="1" sz="1400"/>
          </a:p>
          <a:p>
            <a:pPr indent="0" lvl="0" marL="0" rtl="0" algn="l">
              <a:lnSpc>
                <a:spcPct val="100000"/>
              </a:lnSpc>
              <a:spcBef>
                <a:spcPts val="1600"/>
              </a:spcBef>
              <a:spcAft>
                <a:spcPts val="1600"/>
              </a:spcAft>
              <a:buNone/>
            </a:pPr>
            <a:r>
              <a:t/>
            </a:r>
            <a:endParaRPr b="1" sz="1400"/>
          </a:p>
        </p:txBody>
      </p:sp>
      <p:pic>
        <p:nvPicPr>
          <p:cNvPr id="386" name="Google Shape;386;p44"/>
          <p:cNvPicPr preferRelativeResize="0"/>
          <p:nvPr/>
        </p:nvPicPr>
        <p:blipFill>
          <a:blip r:embed="rId3">
            <a:alphaModFix/>
          </a:blip>
          <a:stretch>
            <a:fillRect/>
          </a:stretch>
        </p:blipFill>
        <p:spPr>
          <a:xfrm>
            <a:off x="631150" y="917300"/>
            <a:ext cx="8139175" cy="2342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5"/>
          <p:cNvSpPr txBox="1"/>
          <p:nvPr>
            <p:ph type="title"/>
          </p:nvPr>
        </p:nvSpPr>
        <p:spPr>
          <a:xfrm>
            <a:off x="457200" y="205979"/>
            <a:ext cx="8229600" cy="537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Typical Consumer API</a:t>
            </a:r>
            <a:endParaRPr/>
          </a:p>
        </p:txBody>
      </p:sp>
      <p:sp>
        <p:nvSpPr>
          <p:cNvPr id="392" name="Google Shape;392;p45"/>
          <p:cNvSpPr txBox="1"/>
          <p:nvPr>
            <p:ph idx="1" type="body"/>
          </p:nvPr>
        </p:nvSpPr>
        <p:spPr>
          <a:xfrm>
            <a:off x="457200" y="819150"/>
            <a:ext cx="8229600" cy="3775500"/>
          </a:xfrm>
          <a:prstGeom prst="rect">
            <a:avLst/>
          </a:prstGeom>
        </p:spPr>
        <p:txBody>
          <a:bodyPr anchorCtr="0" anchor="t" bIns="45700" lIns="91425" spcFirstLastPara="1" rIns="91425" wrap="square" tIns="45700">
            <a:noAutofit/>
          </a:bodyPr>
          <a:lstStyle/>
          <a:p>
            <a:pPr indent="0" lvl="0" marL="0" rtl="0" algn="l">
              <a:spcBef>
                <a:spcPts val="440"/>
              </a:spcBef>
              <a:spcAft>
                <a:spcPts val="1600"/>
              </a:spcAft>
              <a:buNone/>
            </a:pPr>
            <a:r>
              <a:t/>
            </a:r>
            <a:endParaRPr/>
          </a:p>
        </p:txBody>
      </p:sp>
      <p:pic>
        <p:nvPicPr>
          <p:cNvPr id="393" name="Google Shape;393;p45"/>
          <p:cNvPicPr preferRelativeResize="0"/>
          <p:nvPr/>
        </p:nvPicPr>
        <p:blipFill>
          <a:blip r:embed="rId3">
            <a:alphaModFix/>
          </a:blip>
          <a:stretch>
            <a:fillRect/>
          </a:stretch>
        </p:blipFill>
        <p:spPr>
          <a:xfrm>
            <a:off x="457200" y="819150"/>
            <a:ext cx="7973999" cy="3775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97" name="Shape 397"/>
        <p:cNvGrpSpPr/>
        <p:nvPr/>
      </p:nvGrpSpPr>
      <p:grpSpPr>
        <a:xfrm>
          <a:off x="0" y="0"/>
          <a:ext cx="0" cy="0"/>
          <a:chOff x="0" y="0"/>
          <a:chExt cx="0" cy="0"/>
        </a:xfrm>
      </p:grpSpPr>
      <p:sp>
        <p:nvSpPr>
          <p:cNvPr id="398" name="Google Shape;398;p46"/>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18</a:t>
            </a:r>
            <a:endParaRPr sz="1200">
              <a:latin typeface="Roboto"/>
              <a:ea typeface="Roboto"/>
              <a:cs typeface="Roboto"/>
              <a:sym typeface="Roboto"/>
            </a:endParaRPr>
          </a:p>
        </p:txBody>
      </p:sp>
      <p:sp>
        <p:nvSpPr>
          <p:cNvPr id="399" name="Google Shape;399;p46"/>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0" name="Google Shape;400;p46"/>
          <p:cNvSpPr txBox="1"/>
          <p:nvPr>
            <p:ph type="title"/>
          </p:nvPr>
        </p:nvSpPr>
        <p:spPr>
          <a:xfrm>
            <a:off x="336774" y="656145"/>
            <a:ext cx="25032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Data Elements</a:t>
            </a:r>
            <a:endParaRPr/>
          </a:p>
        </p:txBody>
      </p:sp>
      <p:sp>
        <p:nvSpPr>
          <p:cNvPr id="401" name="Google Shape;401;p46"/>
          <p:cNvSpPr/>
          <p:nvPr/>
        </p:nvSpPr>
        <p:spPr>
          <a:xfrm>
            <a:off x="2047875" y="1443507"/>
            <a:ext cx="5048100" cy="312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5" name="Shape 405"/>
        <p:cNvGrpSpPr/>
        <p:nvPr/>
      </p:nvGrpSpPr>
      <p:grpSpPr>
        <a:xfrm>
          <a:off x="0" y="0"/>
          <a:ext cx="0" cy="0"/>
          <a:chOff x="0" y="0"/>
          <a:chExt cx="0" cy="0"/>
        </a:xfrm>
      </p:grpSpPr>
      <p:sp>
        <p:nvSpPr>
          <p:cNvPr id="406" name="Google Shape;406;p47"/>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407" name="Google Shape;407;p47"/>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8" name="Google Shape;408;p47"/>
          <p:cNvSpPr txBox="1"/>
          <p:nvPr>
            <p:ph type="title"/>
          </p:nvPr>
        </p:nvSpPr>
        <p:spPr>
          <a:xfrm>
            <a:off x="336774" y="510470"/>
            <a:ext cx="56991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Consumers with Partitions </a:t>
            </a:r>
            <a:endParaRPr/>
          </a:p>
        </p:txBody>
      </p:sp>
      <p:sp>
        <p:nvSpPr>
          <p:cNvPr id="409" name="Google Shape;409;p47"/>
          <p:cNvSpPr txBox="1"/>
          <p:nvPr/>
        </p:nvSpPr>
        <p:spPr>
          <a:xfrm>
            <a:off x="336775" y="1266275"/>
            <a:ext cx="8426700" cy="3585900"/>
          </a:xfrm>
          <a:prstGeom prst="rect">
            <a:avLst/>
          </a:prstGeom>
          <a:noFill/>
          <a:ln>
            <a:noFill/>
          </a:ln>
        </p:spPr>
        <p:txBody>
          <a:bodyPr anchorCtr="0" anchor="t" bIns="91425" lIns="91425" spcFirstLastPara="1" rIns="91425" wrap="square" tIns="91425">
            <a:noAutofit/>
          </a:bodyPr>
          <a:lstStyle/>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Single consumer can read multiple partitions</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If consumer instances are more than partitions for a topic, then there will be no use of extra consumer instances.</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242729"/>
              </a:solidFill>
              <a:highlight>
                <a:srgbClr val="FFFFFF"/>
              </a:highlight>
            </a:endParaRPr>
          </a:p>
          <a:p>
            <a:pPr indent="0" lvl="0" marL="0" marR="0" rtl="0" algn="l">
              <a:lnSpc>
                <a:spcPct val="100000"/>
              </a:lnSpc>
              <a:spcBef>
                <a:spcPts val="0"/>
              </a:spcBef>
              <a:spcAft>
                <a:spcPts val="0"/>
              </a:spcAft>
              <a:buNone/>
            </a:pPr>
            <a:r>
              <a:t/>
            </a:r>
            <a:endParaRPr sz="1150">
              <a:solidFill>
                <a:srgbClr val="242729"/>
              </a:solidFill>
              <a:highlight>
                <a:srgbClr val="FFFFFF"/>
              </a:highlight>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What if we want to consume a partition data from multiple services</a:t>
            </a:r>
            <a:endParaRPr sz="1800">
              <a:latin typeface="Roboto"/>
              <a:ea typeface="Roboto"/>
              <a:cs typeface="Roboto"/>
              <a:sym typeface="Roboto"/>
            </a:endParaRPr>
          </a:p>
          <a:p>
            <a:pPr indent="0" lvl="0" marL="457200" rtl="0" algn="l">
              <a:spcBef>
                <a:spcPts val="0"/>
              </a:spcBef>
              <a:spcAft>
                <a:spcPts val="0"/>
              </a:spcAft>
              <a:buNone/>
            </a:pPr>
            <a:r>
              <a:rPr lang="en-GB" sz="1800">
                <a:latin typeface="Roboto"/>
                <a:ea typeface="Roboto"/>
                <a:cs typeface="Roboto"/>
                <a:sym typeface="Roboto"/>
              </a:rPr>
              <a:t>Ex - We want to update data in table in RDBMS</a:t>
            </a:r>
            <a:endParaRPr sz="1800">
              <a:latin typeface="Roboto"/>
              <a:ea typeface="Roboto"/>
              <a:cs typeface="Roboto"/>
              <a:sym typeface="Roboto"/>
            </a:endParaRPr>
          </a:p>
          <a:p>
            <a:pPr indent="457200" lvl="0" marL="457200" marR="0" rtl="0" algn="l">
              <a:lnSpc>
                <a:spcPct val="100000"/>
              </a:lnSpc>
              <a:spcBef>
                <a:spcPts val="0"/>
              </a:spcBef>
              <a:spcAft>
                <a:spcPts val="0"/>
              </a:spcAft>
              <a:buNone/>
            </a:pPr>
            <a:r>
              <a:rPr lang="en-GB" sz="1800">
                <a:latin typeface="Roboto"/>
                <a:ea typeface="Roboto"/>
                <a:cs typeface="Roboto"/>
                <a:sym typeface="Roboto"/>
              </a:rPr>
              <a:t>We want to update in Elasticsearch</a:t>
            </a:r>
            <a:endParaRPr sz="1800">
              <a:latin typeface="Roboto"/>
              <a:ea typeface="Roboto"/>
              <a:cs typeface="Roboto"/>
              <a:sym typeface="Roboto"/>
            </a:endParaRPr>
          </a:p>
          <a:p>
            <a:pPr indent="457200" lvl="0" marL="457200" rtl="0" algn="l">
              <a:spcBef>
                <a:spcPts val="0"/>
              </a:spcBef>
              <a:spcAft>
                <a:spcPts val="0"/>
              </a:spcAft>
              <a:buNone/>
            </a:pPr>
            <a:r>
              <a:rPr lang="en-GB" sz="1800">
                <a:latin typeface="Roboto"/>
                <a:ea typeface="Roboto"/>
                <a:cs typeface="Roboto"/>
                <a:sym typeface="Roboto"/>
              </a:rPr>
              <a:t>We want to update in Recommendation engine</a:t>
            </a:r>
            <a:endParaRPr sz="1800">
              <a:latin typeface="Roboto"/>
              <a:ea typeface="Roboto"/>
              <a:cs typeface="Roboto"/>
              <a:sym typeface="Roboto"/>
            </a:endParaRPr>
          </a:p>
          <a:p>
            <a:pPr indent="45720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3" name="Shape 413"/>
        <p:cNvGrpSpPr/>
        <p:nvPr/>
      </p:nvGrpSpPr>
      <p:grpSpPr>
        <a:xfrm>
          <a:off x="0" y="0"/>
          <a:ext cx="0" cy="0"/>
          <a:chOff x="0" y="0"/>
          <a:chExt cx="0" cy="0"/>
        </a:xfrm>
      </p:grpSpPr>
      <p:sp>
        <p:nvSpPr>
          <p:cNvPr id="414" name="Google Shape;414;p48"/>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415" name="Google Shape;415;p48"/>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6" name="Google Shape;416;p48"/>
          <p:cNvSpPr txBox="1"/>
          <p:nvPr>
            <p:ph type="title"/>
          </p:nvPr>
        </p:nvSpPr>
        <p:spPr>
          <a:xfrm>
            <a:off x="336774" y="656145"/>
            <a:ext cx="56991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Consumer groups</a:t>
            </a:r>
            <a:endParaRPr/>
          </a:p>
        </p:txBody>
      </p:sp>
      <p:pic>
        <p:nvPicPr>
          <p:cNvPr id="417" name="Google Shape;417;p48"/>
          <p:cNvPicPr preferRelativeResize="0"/>
          <p:nvPr/>
        </p:nvPicPr>
        <p:blipFill>
          <a:blip r:embed="rId3">
            <a:alphaModFix/>
          </a:blip>
          <a:stretch>
            <a:fillRect/>
          </a:stretch>
        </p:blipFill>
        <p:spPr>
          <a:xfrm>
            <a:off x="3745375" y="1058950"/>
            <a:ext cx="5067300" cy="3810000"/>
          </a:xfrm>
          <a:prstGeom prst="rect">
            <a:avLst/>
          </a:prstGeom>
          <a:noFill/>
          <a:ln>
            <a:noFill/>
          </a:ln>
        </p:spPr>
      </p:pic>
      <p:sp>
        <p:nvSpPr>
          <p:cNvPr id="418" name="Google Shape;418;p48"/>
          <p:cNvSpPr txBox="1"/>
          <p:nvPr/>
        </p:nvSpPr>
        <p:spPr>
          <a:xfrm>
            <a:off x="324975" y="1423150"/>
            <a:ext cx="3160200" cy="3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b="1" lang="en-GB" sz="1200">
                <a:solidFill>
                  <a:srgbClr val="2C2C2C"/>
                </a:solidFill>
                <a:highlight>
                  <a:srgbClr val="FFFFFF"/>
                </a:highlight>
              </a:rPr>
              <a:t>Consumers can be organized into logic consumer groups</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Topic -&gt; User Views of Product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Consumer Group A -&gt; Add view in DB</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Consumer Group B -&gt; Update data in EL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Consumer Group C -&gt; Send data for recommendation engine</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10" name="Google Shape;210;p22"/>
          <p:cNvSpPr txBox="1"/>
          <p:nvPr>
            <p:ph idx="1" type="body"/>
          </p:nvPr>
        </p:nvSpPr>
        <p:spPr>
          <a:xfrm>
            <a:off x="1295250" y="1899575"/>
            <a:ext cx="7122900" cy="3008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1650">
                <a:solidFill>
                  <a:srgbClr val="0A0A23"/>
                </a:solidFill>
                <a:highlight>
                  <a:srgbClr val="FFFFFF"/>
                </a:highlight>
              </a:rPr>
              <a:t>Apache Kafka is a realtime publish-subscribe based durable messaging system</a:t>
            </a:r>
            <a:endParaRPr sz="1650">
              <a:solidFill>
                <a:srgbClr val="0A0A23"/>
              </a:solidFill>
              <a:highlight>
                <a:srgbClr val="FFFFFF"/>
              </a:highlight>
            </a:endParaRPr>
          </a:p>
          <a:p>
            <a:pPr indent="-333375" lvl="0" marL="457200" marR="215900" rtl="0" algn="l">
              <a:lnSpc>
                <a:spcPct val="160000"/>
              </a:lnSpc>
              <a:spcBef>
                <a:spcPts val="2500"/>
              </a:spcBef>
              <a:spcAft>
                <a:spcPts val="0"/>
              </a:spcAft>
              <a:buClr>
                <a:srgbClr val="0A0A23"/>
              </a:buClr>
              <a:buSzPts val="1650"/>
              <a:buChar char="●"/>
            </a:pPr>
            <a:r>
              <a:rPr lang="en-GB" sz="1650">
                <a:solidFill>
                  <a:srgbClr val="0A0A23"/>
                </a:solidFill>
                <a:highlight>
                  <a:schemeClr val="lt1"/>
                </a:highlight>
              </a:rPr>
              <a:t>Process streams of records as they occur.</a:t>
            </a:r>
            <a:endParaRPr sz="1650">
              <a:solidFill>
                <a:srgbClr val="0A0A23"/>
              </a:solidFill>
              <a:highlight>
                <a:srgbClr val="FFFFFF"/>
              </a:highlight>
            </a:endParaRPr>
          </a:p>
          <a:p>
            <a:pPr indent="-333375" lvl="0" marL="457200" marR="215900" rtl="0" algn="l">
              <a:lnSpc>
                <a:spcPct val="160000"/>
              </a:lnSpc>
              <a:spcBef>
                <a:spcPts val="0"/>
              </a:spcBef>
              <a:spcAft>
                <a:spcPts val="0"/>
              </a:spcAft>
              <a:buClr>
                <a:srgbClr val="0A0A23"/>
              </a:buClr>
              <a:buSzPts val="1650"/>
              <a:buChar char="●"/>
            </a:pPr>
            <a:r>
              <a:rPr lang="en-GB" sz="1650">
                <a:solidFill>
                  <a:srgbClr val="0A0A23"/>
                </a:solidFill>
                <a:highlight>
                  <a:srgbClr val="FFFFFF"/>
                </a:highlight>
              </a:rPr>
              <a:t>Store streams of records in a fault-tolerant durable way.</a:t>
            </a:r>
            <a:endParaRPr sz="1650">
              <a:solidFill>
                <a:srgbClr val="0A0A23"/>
              </a:solidFill>
              <a:highlight>
                <a:srgbClr val="FFFFFF"/>
              </a:highlight>
            </a:endParaRPr>
          </a:p>
          <a:p>
            <a:pPr indent="-333375" lvl="0" marL="457200" marR="215900" rtl="0" algn="l">
              <a:lnSpc>
                <a:spcPct val="160000"/>
              </a:lnSpc>
              <a:spcBef>
                <a:spcPts val="0"/>
              </a:spcBef>
              <a:spcAft>
                <a:spcPts val="0"/>
              </a:spcAft>
              <a:buClr>
                <a:srgbClr val="0A0A23"/>
              </a:buClr>
              <a:buSzPts val="1650"/>
              <a:buChar char="●"/>
            </a:pPr>
            <a:r>
              <a:rPr lang="en-GB" sz="1650">
                <a:solidFill>
                  <a:srgbClr val="0A0A23"/>
                </a:solidFill>
                <a:highlight>
                  <a:schemeClr val="lt1"/>
                </a:highlight>
              </a:rPr>
              <a:t>Maintains FIFO  order for streams</a:t>
            </a:r>
            <a:endParaRPr sz="1650">
              <a:solidFill>
                <a:srgbClr val="0A0A23"/>
              </a:solidFill>
              <a:highlight>
                <a:schemeClr val="lt1"/>
              </a:highlight>
            </a:endParaRPr>
          </a:p>
          <a:p>
            <a:pPr indent="-333375" lvl="0" marL="457200" rtl="0" algn="l">
              <a:spcBef>
                <a:spcPts val="0"/>
              </a:spcBef>
              <a:spcAft>
                <a:spcPts val="0"/>
              </a:spcAft>
              <a:buClr>
                <a:srgbClr val="0A0A23"/>
              </a:buClr>
              <a:buSzPts val="1650"/>
              <a:buChar char="●"/>
            </a:pPr>
            <a:r>
              <a:rPr lang="en-GB" sz="1650">
                <a:solidFill>
                  <a:srgbClr val="0A0A23"/>
                </a:solidFill>
                <a:highlight>
                  <a:schemeClr val="lt1"/>
                </a:highlight>
              </a:rPr>
              <a:t>It is a high-throughput, highly distributed, fault-tolerant platform developed by linkedin and written in Scala and Java</a:t>
            </a:r>
            <a:endParaRPr sz="1650">
              <a:solidFill>
                <a:srgbClr val="0A0A23"/>
              </a:solidFill>
              <a:highlight>
                <a:schemeClr val="lt1"/>
              </a:highlight>
            </a:endParaRPr>
          </a:p>
          <a:p>
            <a:pPr indent="0" lvl="0" marL="457200" marR="215900" rtl="0" algn="l">
              <a:lnSpc>
                <a:spcPct val="160000"/>
              </a:lnSpc>
              <a:spcBef>
                <a:spcPts val="2500"/>
              </a:spcBef>
              <a:spcAft>
                <a:spcPts val="0"/>
              </a:spcAft>
              <a:buNone/>
            </a:pPr>
            <a:r>
              <a:t/>
            </a:r>
            <a:endParaRPr sz="1650">
              <a:solidFill>
                <a:srgbClr val="0A0A23"/>
              </a:solidFill>
              <a:highlight>
                <a:srgbClr val="FFFFFF"/>
              </a:highlight>
            </a:endParaRPr>
          </a:p>
          <a:p>
            <a:pPr indent="0" lvl="0" marL="0" rtl="0" algn="l">
              <a:spcBef>
                <a:spcPts val="5000"/>
              </a:spcBef>
              <a:spcAft>
                <a:spcPts val="0"/>
              </a:spcAft>
              <a:buNone/>
            </a:pPr>
            <a:r>
              <a:t/>
            </a:r>
            <a:endParaRPr sz="1650">
              <a:solidFill>
                <a:srgbClr val="0A0A23"/>
              </a:solidFill>
              <a:highlight>
                <a:srgbClr val="FFFFFF"/>
              </a:highlight>
            </a:endParaRPr>
          </a:p>
          <a:p>
            <a:pPr indent="0" lvl="0" marL="0" rtl="0" algn="l">
              <a:spcBef>
                <a:spcPts val="1600"/>
              </a:spcBef>
              <a:spcAft>
                <a:spcPts val="1600"/>
              </a:spcAft>
              <a:buNone/>
            </a:pPr>
            <a:r>
              <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9"/>
          <p:cNvSpPr txBox="1"/>
          <p:nvPr>
            <p:ph type="title"/>
          </p:nvPr>
        </p:nvSpPr>
        <p:spPr>
          <a:xfrm>
            <a:off x="728375" y="1938625"/>
            <a:ext cx="71046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3700"/>
              <a:t>Demo!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0"/>
          <p:cNvSpPr txBox="1"/>
          <p:nvPr>
            <p:ph type="title"/>
          </p:nvPr>
        </p:nvSpPr>
        <p:spPr>
          <a:xfrm>
            <a:off x="728375" y="1938625"/>
            <a:ext cx="71046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3700"/>
              <a:t>Part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1"/>
          <p:cNvSpPr txBox="1"/>
          <p:nvPr>
            <p:ph type="title"/>
          </p:nvPr>
        </p:nvSpPr>
        <p:spPr>
          <a:xfrm>
            <a:off x="457200" y="205979"/>
            <a:ext cx="8229600" cy="537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82C0"/>
              </a:buClr>
              <a:buSzPts val="2880"/>
              <a:buFont typeface="Corbel"/>
              <a:buNone/>
            </a:pPr>
            <a:r>
              <a:rPr lang="en-GB" sz="2880"/>
              <a:t>Part1 Summary</a:t>
            </a:r>
            <a:endParaRPr sz="2880"/>
          </a:p>
        </p:txBody>
      </p:sp>
      <p:sp>
        <p:nvSpPr>
          <p:cNvPr id="434" name="Google Shape;434;p51"/>
          <p:cNvSpPr txBox="1"/>
          <p:nvPr>
            <p:ph idx="1" type="body"/>
          </p:nvPr>
        </p:nvSpPr>
        <p:spPr>
          <a:xfrm>
            <a:off x="457200" y="819150"/>
            <a:ext cx="8229600" cy="3775500"/>
          </a:xfrm>
          <a:prstGeom prst="rect">
            <a:avLst/>
          </a:prstGeom>
          <a:noFill/>
          <a:ln>
            <a:noFill/>
          </a:ln>
        </p:spPr>
        <p:txBody>
          <a:bodyPr anchorCtr="0" anchor="t" bIns="45700" lIns="91425" spcFirstLastPara="1" rIns="91425" wrap="square" tIns="45700">
            <a:noAutofit/>
          </a:bodyPr>
          <a:lstStyle/>
          <a:p>
            <a:pPr indent="-203200" lvl="0" marL="342900" rtl="0" algn="l">
              <a:spcBef>
                <a:spcPts val="0"/>
              </a:spcBef>
              <a:spcAft>
                <a:spcPts val="1600"/>
              </a:spcAft>
              <a:buClr>
                <a:srgbClr val="767A7D"/>
              </a:buClr>
              <a:buSzPts val="2200"/>
              <a:buFont typeface="Arial"/>
              <a:buNone/>
            </a:pPr>
            <a:r>
              <a:t/>
            </a:r>
            <a:endParaRPr/>
          </a:p>
        </p:txBody>
      </p:sp>
      <p:sp>
        <p:nvSpPr>
          <p:cNvPr id="435" name="Google Shape;435;p51"/>
          <p:cNvSpPr txBox="1"/>
          <p:nvPr>
            <p:ph idx="12" type="sldNum"/>
          </p:nvPr>
        </p:nvSpPr>
        <p:spPr>
          <a:xfrm>
            <a:off x="6553200" y="4705350"/>
            <a:ext cx="2133600" cy="19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436" name="Google Shape;436;p51"/>
          <p:cNvPicPr preferRelativeResize="0"/>
          <p:nvPr/>
        </p:nvPicPr>
        <p:blipFill>
          <a:blip r:embed="rId3">
            <a:alphaModFix/>
          </a:blip>
          <a:stretch>
            <a:fillRect/>
          </a:stretch>
        </p:blipFill>
        <p:spPr>
          <a:xfrm>
            <a:off x="457200" y="678275"/>
            <a:ext cx="8104624" cy="3916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0" name="Shape 440"/>
        <p:cNvGrpSpPr/>
        <p:nvPr/>
      </p:nvGrpSpPr>
      <p:grpSpPr>
        <a:xfrm>
          <a:off x="0" y="0"/>
          <a:ext cx="0" cy="0"/>
          <a:chOff x="0" y="0"/>
          <a:chExt cx="0" cy="0"/>
        </a:xfrm>
      </p:grpSpPr>
      <p:sp>
        <p:nvSpPr>
          <p:cNvPr id="441" name="Google Shape;441;p52"/>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442" name="Google Shape;442;p52"/>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3" name="Google Shape;443;p52"/>
          <p:cNvSpPr txBox="1"/>
          <p:nvPr>
            <p:ph type="title"/>
          </p:nvPr>
        </p:nvSpPr>
        <p:spPr>
          <a:xfrm>
            <a:off x="327349" y="279320"/>
            <a:ext cx="56991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Segments</a:t>
            </a:r>
            <a:endParaRPr/>
          </a:p>
        </p:txBody>
      </p:sp>
      <p:pic>
        <p:nvPicPr>
          <p:cNvPr descr="Apache Kafka" id="444" name="Google Shape;444;p52"/>
          <p:cNvPicPr preferRelativeResize="0"/>
          <p:nvPr/>
        </p:nvPicPr>
        <p:blipFill>
          <a:blip r:embed="rId3">
            <a:alphaModFix/>
          </a:blip>
          <a:stretch>
            <a:fillRect/>
          </a:stretch>
        </p:blipFill>
        <p:spPr>
          <a:xfrm>
            <a:off x="2242025" y="185150"/>
            <a:ext cx="5124450" cy="4854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3"/>
          <p:cNvSpPr txBox="1"/>
          <p:nvPr>
            <p:ph type="title"/>
          </p:nvPr>
        </p:nvSpPr>
        <p:spPr>
          <a:xfrm>
            <a:off x="3390747" y="561937"/>
            <a:ext cx="2362500" cy="4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descr="NVMe vs SSD vs HDD Performance" id="450" name="Google Shape;450;p53"/>
          <p:cNvPicPr preferRelativeResize="0"/>
          <p:nvPr/>
        </p:nvPicPr>
        <p:blipFill>
          <a:blip r:embed="rId3">
            <a:alphaModFix/>
          </a:blip>
          <a:stretch>
            <a:fillRect/>
          </a:stretch>
        </p:blipFill>
        <p:spPr>
          <a:xfrm>
            <a:off x="352750" y="1044627"/>
            <a:ext cx="5607474" cy="4084575"/>
          </a:xfrm>
          <a:prstGeom prst="rect">
            <a:avLst/>
          </a:prstGeom>
          <a:noFill/>
          <a:ln>
            <a:noFill/>
          </a:ln>
        </p:spPr>
      </p:pic>
      <p:sp>
        <p:nvSpPr>
          <p:cNvPr id="451" name="Google Shape;451;p53"/>
          <p:cNvSpPr txBox="1"/>
          <p:nvPr/>
        </p:nvSpPr>
        <p:spPr>
          <a:xfrm>
            <a:off x="437875" y="207575"/>
            <a:ext cx="8304900" cy="620100"/>
          </a:xfrm>
          <a:prstGeom prst="rect">
            <a:avLst/>
          </a:prstGeom>
          <a:noFill/>
          <a:ln>
            <a:noFill/>
          </a:ln>
        </p:spPr>
        <p:txBody>
          <a:bodyPr anchorCtr="0" anchor="t" bIns="91425" lIns="91425" spcFirstLastPara="1" rIns="91425" wrap="square" tIns="91425">
            <a:noAutofit/>
          </a:bodyPr>
          <a:lstStyle/>
          <a:p>
            <a:pPr indent="0" lvl="0" marL="12700" marR="0" rtl="0" algn="l">
              <a:lnSpc>
                <a:spcPct val="100000"/>
              </a:lnSpc>
              <a:spcBef>
                <a:spcPts val="0"/>
              </a:spcBef>
              <a:spcAft>
                <a:spcPts val="0"/>
              </a:spcAft>
              <a:buClr>
                <a:srgbClr val="000000"/>
              </a:buClr>
              <a:buFont typeface="Arial"/>
              <a:buNone/>
            </a:pPr>
            <a:r>
              <a:rPr b="1" lang="en-GB" sz="3000">
                <a:latin typeface="Roboto"/>
                <a:ea typeface="Roboto"/>
                <a:cs typeface="Roboto"/>
                <a:sym typeface="Roboto"/>
              </a:rPr>
              <a:t>Sequential Vs Random read and write speed</a:t>
            </a:r>
            <a:endParaRPr b="1" sz="30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728375" y="1938625"/>
            <a:ext cx="71046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3700"/>
              <a:t>Demo!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type="title"/>
          </p:nvPr>
        </p:nvSpPr>
        <p:spPr>
          <a:xfrm>
            <a:off x="728375" y="1938625"/>
            <a:ext cx="71046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3700"/>
              <a:t>Replication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5" name="Shape 465"/>
        <p:cNvGrpSpPr/>
        <p:nvPr/>
      </p:nvGrpSpPr>
      <p:grpSpPr>
        <a:xfrm>
          <a:off x="0" y="0"/>
          <a:ext cx="0" cy="0"/>
          <a:chOff x="0" y="0"/>
          <a:chExt cx="0" cy="0"/>
        </a:xfrm>
      </p:grpSpPr>
      <p:sp>
        <p:nvSpPr>
          <p:cNvPr id="466" name="Google Shape;466;p56"/>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467" name="Google Shape;467;p56"/>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8" name="Google Shape;468;p56"/>
          <p:cNvSpPr txBox="1"/>
          <p:nvPr>
            <p:ph type="title"/>
          </p:nvPr>
        </p:nvSpPr>
        <p:spPr>
          <a:xfrm>
            <a:off x="336774" y="510470"/>
            <a:ext cx="56991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Why do we need replication</a:t>
            </a:r>
            <a:endParaRPr/>
          </a:p>
        </p:txBody>
      </p:sp>
      <p:sp>
        <p:nvSpPr>
          <p:cNvPr id="469" name="Google Shape;469;p56"/>
          <p:cNvSpPr txBox="1"/>
          <p:nvPr/>
        </p:nvSpPr>
        <p:spPr>
          <a:xfrm>
            <a:off x="336775" y="1266275"/>
            <a:ext cx="8426700" cy="3585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Stronger durability</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G</a:t>
            </a:r>
            <a:r>
              <a:rPr lang="en-GB" sz="1800">
                <a:latin typeface="Roboto"/>
                <a:ea typeface="Roboto"/>
                <a:cs typeface="Roboto"/>
                <a:sym typeface="Roboto"/>
              </a:rPr>
              <a:t>uarantee that any successfully published message will not be lost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Higher availability</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Cluster can still accept message if one or more broker are down</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Char char="●"/>
            </a:pPr>
            <a:r>
              <a:rPr lang="en-GB" sz="1800">
                <a:latin typeface="Roboto"/>
                <a:ea typeface="Roboto"/>
                <a:cs typeface="Roboto"/>
                <a:sym typeface="Roboto"/>
              </a:rPr>
              <a:t>Failures can be caused by machine error, program error and network partitions.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242729"/>
              </a:solidFill>
              <a:highlight>
                <a:srgbClr val="FFFFFF"/>
              </a:highlight>
            </a:endParaRPr>
          </a:p>
          <a:p>
            <a:pPr indent="0" lvl="0" marL="0" marR="0" rtl="0" algn="l">
              <a:lnSpc>
                <a:spcPct val="100000"/>
              </a:lnSpc>
              <a:spcBef>
                <a:spcPts val="0"/>
              </a:spcBef>
              <a:spcAft>
                <a:spcPts val="0"/>
              </a:spcAft>
              <a:buNone/>
            </a:pPr>
            <a:r>
              <a:t/>
            </a:r>
            <a:endParaRPr sz="1150">
              <a:solidFill>
                <a:srgbClr val="242729"/>
              </a:solidFill>
              <a:highlight>
                <a:srgbClr val="FFFFFF"/>
              </a:highlight>
            </a:endParaRPr>
          </a:p>
          <a:p>
            <a:pPr indent="457200" lvl="0" marL="457200" marR="0" rtl="0" algn="l">
              <a:lnSpc>
                <a:spcPct val="100000"/>
              </a:lnSpc>
              <a:spcBef>
                <a:spcPts val="0"/>
              </a:spcBef>
              <a:spcAft>
                <a:spcPts val="0"/>
              </a:spcAft>
              <a:buNone/>
            </a:pPr>
            <a:r>
              <a:t/>
            </a:r>
            <a:endParaRPr sz="1800">
              <a:latin typeface="Roboto"/>
              <a:ea typeface="Roboto"/>
              <a:cs typeface="Roboto"/>
              <a:sym typeface="Roboto"/>
            </a:endParaRPr>
          </a:p>
          <a:p>
            <a:pPr indent="45720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3" name="Shape 473"/>
        <p:cNvGrpSpPr/>
        <p:nvPr/>
      </p:nvGrpSpPr>
      <p:grpSpPr>
        <a:xfrm>
          <a:off x="0" y="0"/>
          <a:ext cx="0" cy="0"/>
          <a:chOff x="0" y="0"/>
          <a:chExt cx="0" cy="0"/>
        </a:xfrm>
      </p:grpSpPr>
      <p:sp>
        <p:nvSpPr>
          <p:cNvPr id="474" name="Google Shape;474;p57"/>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475" name="Google Shape;475;p57"/>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6" name="Google Shape;476;p57"/>
          <p:cNvSpPr txBox="1"/>
          <p:nvPr>
            <p:ph type="title"/>
          </p:nvPr>
        </p:nvSpPr>
        <p:spPr>
          <a:xfrm>
            <a:off x="336774" y="510470"/>
            <a:ext cx="56991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Broker config in cluster</a:t>
            </a:r>
            <a:endParaRPr/>
          </a:p>
        </p:txBody>
      </p:sp>
      <p:sp>
        <p:nvSpPr>
          <p:cNvPr id="477" name="Google Shape;477;p57"/>
          <p:cNvSpPr txBox="1"/>
          <p:nvPr/>
        </p:nvSpPr>
        <p:spPr>
          <a:xfrm>
            <a:off x="336775" y="1266275"/>
            <a:ext cx="8426700" cy="3585900"/>
          </a:xfrm>
          <a:prstGeom prst="rect">
            <a:avLst/>
          </a:prstGeom>
          <a:noFill/>
          <a:ln>
            <a:noFill/>
          </a:ln>
        </p:spPr>
        <p:txBody>
          <a:bodyPr anchorCtr="0" anchor="t" bIns="91425" lIns="91425" spcFirstLastPara="1" rIns="91425" wrap="square" tIns="91425">
            <a:noAutofit/>
          </a:bodyPr>
          <a:lstStyle/>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There can be multiple brokers in a cluster</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Each broker will have unique broker id (broker.id)</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Each broker will store data in seperate folder (logs.dir)</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Char char="●"/>
            </a:pPr>
            <a:r>
              <a:rPr lang="en-GB" sz="1800">
                <a:latin typeface="Roboto"/>
                <a:ea typeface="Roboto"/>
                <a:cs typeface="Roboto"/>
                <a:sym typeface="Roboto"/>
              </a:rPr>
              <a:t>Each broker will run on a different port (port)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Char char="●"/>
            </a:pPr>
            <a:r>
              <a:rPr lang="en-GB" sz="1800">
                <a:latin typeface="Roboto"/>
                <a:ea typeface="Roboto"/>
                <a:cs typeface="Roboto"/>
                <a:sym typeface="Roboto"/>
              </a:rPr>
              <a:t>Default replication factor and partitions for a topic is specified in broker configs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Char char="●"/>
            </a:pPr>
            <a:r>
              <a:rPr lang="en-GB" sz="1800">
                <a:latin typeface="Roboto"/>
                <a:ea typeface="Roboto"/>
                <a:cs typeface="Roboto"/>
                <a:sym typeface="Roboto"/>
              </a:rPr>
              <a:t>Data retention time params - log.retention.ms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242729"/>
              </a:solidFill>
              <a:highlight>
                <a:srgbClr val="FFFFFF"/>
              </a:highlight>
            </a:endParaRPr>
          </a:p>
          <a:p>
            <a:pPr indent="0" lvl="0" marL="0" marR="0" rtl="0" algn="l">
              <a:lnSpc>
                <a:spcPct val="100000"/>
              </a:lnSpc>
              <a:spcBef>
                <a:spcPts val="0"/>
              </a:spcBef>
              <a:spcAft>
                <a:spcPts val="0"/>
              </a:spcAft>
              <a:buNone/>
            </a:pPr>
            <a:r>
              <a:t/>
            </a:r>
            <a:endParaRPr sz="1150">
              <a:solidFill>
                <a:srgbClr val="242729"/>
              </a:solidFill>
              <a:highlight>
                <a:srgbClr val="FFFFFF"/>
              </a:highlight>
            </a:endParaRPr>
          </a:p>
          <a:p>
            <a:pPr indent="457200" lvl="0" marL="457200" marR="0" rtl="0" algn="l">
              <a:lnSpc>
                <a:spcPct val="100000"/>
              </a:lnSpc>
              <a:spcBef>
                <a:spcPts val="0"/>
              </a:spcBef>
              <a:spcAft>
                <a:spcPts val="0"/>
              </a:spcAft>
              <a:buNone/>
            </a:pPr>
            <a:r>
              <a:t/>
            </a:r>
            <a:endParaRPr sz="1800">
              <a:latin typeface="Roboto"/>
              <a:ea typeface="Roboto"/>
              <a:cs typeface="Roboto"/>
              <a:sym typeface="Roboto"/>
            </a:endParaRPr>
          </a:p>
          <a:p>
            <a:pPr indent="45720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ph type="title"/>
          </p:nvPr>
        </p:nvSpPr>
        <p:spPr>
          <a:xfrm>
            <a:off x="3390747" y="561937"/>
            <a:ext cx="2362500" cy="4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483" name="Google Shape;483;p58"/>
          <p:cNvPicPr preferRelativeResize="0"/>
          <p:nvPr/>
        </p:nvPicPr>
        <p:blipFill>
          <a:blip r:embed="rId3">
            <a:alphaModFix/>
          </a:blip>
          <a:stretch>
            <a:fillRect/>
          </a:stretch>
        </p:blipFill>
        <p:spPr>
          <a:xfrm>
            <a:off x="1923425" y="1206462"/>
            <a:ext cx="6076950" cy="3724275"/>
          </a:xfrm>
          <a:prstGeom prst="rect">
            <a:avLst/>
          </a:prstGeom>
          <a:noFill/>
          <a:ln>
            <a:noFill/>
          </a:ln>
        </p:spPr>
      </p:pic>
      <p:sp>
        <p:nvSpPr>
          <p:cNvPr id="484" name="Google Shape;484;p58"/>
          <p:cNvSpPr txBox="1"/>
          <p:nvPr/>
        </p:nvSpPr>
        <p:spPr>
          <a:xfrm>
            <a:off x="0" y="207250"/>
            <a:ext cx="8789100" cy="715800"/>
          </a:xfrm>
          <a:prstGeom prst="rect">
            <a:avLst/>
          </a:prstGeom>
          <a:noFill/>
          <a:ln>
            <a:noFill/>
          </a:ln>
        </p:spPr>
        <p:txBody>
          <a:bodyPr anchorCtr="0" anchor="t" bIns="91425" lIns="91425" spcFirstLastPara="1" rIns="91425" wrap="square" tIns="91425">
            <a:noAutofit/>
          </a:bodyPr>
          <a:lstStyle/>
          <a:p>
            <a:pPr indent="0" lvl="0" marL="12700" rtl="0" algn="l">
              <a:spcBef>
                <a:spcPts val="0"/>
              </a:spcBef>
              <a:spcAft>
                <a:spcPts val="0"/>
              </a:spcAft>
              <a:buNone/>
            </a:pPr>
            <a:r>
              <a:rPr b="1" lang="en-GB" sz="3000">
                <a:latin typeface="Roboto"/>
                <a:ea typeface="Roboto"/>
                <a:cs typeface="Roboto"/>
                <a:sym typeface="Roboto"/>
              </a:rPr>
              <a:t>  Replication</a:t>
            </a:r>
            <a:endParaRPr b="1" sz="3000">
              <a:solidFill>
                <a:schemeClr val="lt1"/>
              </a:solidFill>
              <a:latin typeface="Roboto"/>
              <a:ea typeface="Roboto"/>
              <a:cs typeface="Roboto"/>
              <a:sym typeface="Roboto"/>
            </a:endParaRPr>
          </a:p>
        </p:txBody>
      </p:sp>
      <p:sp>
        <p:nvSpPr>
          <p:cNvPr id="485" name="Google Shape;485;p58"/>
          <p:cNvSpPr txBox="1"/>
          <p:nvPr/>
        </p:nvSpPr>
        <p:spPr>
          <a:xfrm>
            <a:off x="6038450" y="520675"/>
            <a:ext cx="23079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Replication factor = 3</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728375" y="1938625"/>
            <a:ext cx="61080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3700"/>
              <a:t>Why do we need Kafka?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9" name="Shape 489"/>
        <p:cNvGrpSpPr/>
        <p:nvPr/>
      </p:nvGrpSpPr>
      <p:grpSpPr>
        <a:xfrm>
          <a:off x="0" y="0"/>
          <a:ext cx="0" cy="0"/>
          <a:chOff x="0" y="0"/>
          <a:chExt cx="0" cy="0"/>
        </a:xfrm>
      </p:grpSpPr>
      <p:sp>
        <p:nvSpPr>
          <p:cNvPr id="490" name="Google Shape;490;p59"/>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491" name="Google Shape;491;p59"/>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2" name="Google Shape;492;p59"/>
          <p:cNvSpPr txBox="1"/>
          <p:nvPr>
            <p:ph type="title"/>
          </p:nvPr>
        </p:nvSpPr>
        <p:spPr>
          <a:xfrm>
            <a:off x="336774" y="510470"/>
            <a:ext cx="5699100" cy="482700"/>
          </a:xfrm>
          <a:prstGeom prst="rect">
            <a:avLst/>
          </a:prstGeom>
          <a:noFill/>
          <a:ln>
            <a:noFill/>
          </a:ln>
        </p:spPr>
        <p:txBody>
          <a:bodyPr anchorCtr="0" anchor="t" bIns="0" lIns="0" spcFirstLastPara="1" rIns="0" wrap="square" tIns="12700">
            <a:noAutofit/>
          </a:bodyPr>
          <a:lstStyle/>
          <a:p>
            <a:pPr indent="0" lvl="0" marL="12700" rtl="0" algn="l">
              <a:spcBef>
                <a:spcPts val="0"/>
              </a:spcBef>
              <a:spcAft>
                <a:spcPts val="0"/>
              </a:spcAft>
              <a:buNone/>
            </a:pPr>
            <a:r>
              <a:rPr lang="en-GB">
                <a:solidFill>
                  <a:srgbClr val="000000"/>
                </a:solidFill>
              </a:rPr>
              <a:t>Replication</a:t>
            </a:r>
            <a:endParaRPr/>
          </a:p>
          <a:p>
            <a:pPr indent="0" lvl="0" marL="12700" rtl="0" algn="l">
              <a:lnSpc>
                <a:spcPct val="100000"/>
              </a:lnSpc>
              <a:spcBef>
                <a:spcPts val="0"/>
              </a:spcBef>
              <a:spcAft>
                <a:spcPts val="0"/>
              </a:spcAft>
              <a:buNone/>
            </a:pPr>
            <a:r>
              <a:t/>
            </a:r>
            <a:endParaRPr/>
          </a:p>
        </p:txBody>
      </p:sp>
      <p:sp>
        <p:nvSpPr>
          <p:cNvPr id="493" name="Google Shape;493;p59"/>
          <p:cNvSpPr txBox="1"/>
          <p:nvPr/>
        </p:nvSpPr>
        <p:spPr>
          <a:xfrm>
            <a:off x="336775" y="1266275"/>
            <a:ext cx="8426700" cy="3585900"/>
          </a:xfrm>
          <a:prstGeom prst="rect">
            <a:avLst/>
          </a:prstGeom>
          <a:noFill/>
          <a:ln>
            <a:noFill/>
          </a:ln>
        </p:spPr>
        <p:txBody>
          <a:bodyPr anchorCtr="0" anchor="t" bIns="91425" lIns="91425" spcFirstLastPara="1" rIns="91425" wrap="square" tIns="91425">
            <a:noAutofit/>
          </a:bodyPr>
          <a:lstStyle/>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Replication happens on partition level not topic level</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For every partition, there are leader and followers</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Partition leaders are evenly distributed among brokers to avoid load on a particular broker</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Producer</a:t>
            </a:r>
            <a:r>
              <a:rPr lang="en-GB" sz="1800">
                <a:latin typeface="Roboto"/>
                <a:ea typeface="Roboto"/>
                <a:cs typeface="Roboto"/>
                <a:sym typeface="Roboto"/>
              </a:rPr>
              <a:t> and Consumer both will write and read only </a:t>
            </a:r>
            <a:r>
              <a:rPr lang="en-GB" sz="1800">
                <a:latin typeface="Roboto"/>
                <a:ea typeface="Roboto"/>
                <a:cs typeface="Roboto"/>
                <a:sym typeface="Roboto"/>
              </a:rPr>
              <a:t>on</a:t>
            </a:r>
            <a:r>
              <a:rPr lang="en-GB" sz="1800">
                <a:latin typeface="Roboto"/>
                <a:ea typeface="Roboto"/>
                <a:cs typeface="Roboto"/>
                <a:sym typeface="Roboto"/>
              </a:rPr>
              <a:t> partition leader.</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Char char="●"/>
            </a:pPr>
            <a:r>
              <a:rPr lang="en-GB" sz="1800">
                <a:latin typeface="Roboto"/>
                <a:ea typeface="Roboto"/>
                <a:cs typeface="Roboto"/>
                <a:sym typeface="Roboto"/>
              </a:rPr>
              <a:t>Replica will poll and read from leader regularly</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Font typeface="Roboto"/>
              <a:buChar char="●"/>
            </a:pPr>
            <a:r>
              <a:rPr lang="en-GB" sz="1800">
                <a:latin typeface="Roboto"/>
                <a:ea typeface="Roboto"/>
                <a:cs typeface="Roboto"/>
                <a:sym typeface="Roboto"/>
              </a:rPr>
              <a:t>Number of replicas can be specified globally or on topic level</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242729"/>
              </a:solidFill>
              <a:highlight>
                <a:srgbClr val="FFFFFF"/>
              </a:highlight>
            </a:endParaRPr>
          </a:p>
          <a:p>
            <a:pPr indent="0" lvl="0" marL="0" marR="0" rtl="0" algn="l">
              <a:lnSpc>
                <a:spcPct val="100000"/>
              </a:lnSpc>
              <a:spcBef>
                <a:spcPts val="0"/>
              </a:spcBef>
              <a:spcAft>
                <a:spcPts val="0"/>
              </a:spcAft>
              <a:buNone/>
            </a:pPr>
            <a:r>
              <a:t/>
            </a:r>
            <a:endParaRPr sz="1150">
              <a:solidFill>
                <a:srgbClr val="242729"/>
              </a:solidFill>
              <a:highlight>
                <a:srgbClr val="FFFFFF"/>
              </a:highlight>
            </a:endParaRPr>
          </a:p>
          <a:p>
            <a:pPr indent="457200" lvl="0" marL="457200" marR="0" rtl="0" algn="l">
              <a:lnSpc>
                <a:spcPct val="100000"/>
              </a:lnSpc>
              <a:spcBef>
                <a:spcPts val="0"/>
              </a:spcBef>
              <a:spcAft>
                <a:spcPts val="0"/>
              </a:spcAft>
              <a:buNone/>
            </a:pPr>
            <a:r>
              <a:t/>
            </a:r>
            <a:endParaRPr sz="1800">
              <a:latin typeface="Roboto"/>
              <a:ea typeface="Roboto"/>
              <a:cs typeface="Roboto"/>
              <a:sym typeface="Roboto"/>
            </a:endParaRPr>
          </a:p>
          <a:p>
            <a:pPr indent="45720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7" name="Shape 497"/>
        <p:cNvGrpSpPr/>
        <p:nvPr/>
      </p:nvGrpSpPr>
      <p:grpSpPr>
        <a:xfrm>
          <a:off x="0" y="0"/>
          <a:ext cx="0" cy="0"/>
          <a:chOff x="0" y="0"/>
          <a:chExt cx="0" cy="0"/>
        </a:xfrm>
      </p:grpSpPr>
      <p:sp>
        <p:nvSpPr>
          <p:cNvPr id="498" name="Google Shape;498;p60"/>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499" name="Google Shape;499;p60"/>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0" name="Google Shape;500;p60"/>
          <p:cNvSpPr txBox="1"/>
          <p:nvPr>
            <p:ph type="title"/>
          </p:nvPr>
        </p:nvSpPr>
        <p:spPr>
          <a:xfrm>
            <a:off x="358649" y="393345"/>
            <a:ext cx="5699100" cy="482700"/>
          </a:xfrm>
          <a:prstGeom prst="rect">
            <a:avLst/>
          </a:prstGeom>
          <a:noFill/>
          <a:ln>
            <a:noFill/>
          </a:ln>
        </p:spPr>
        <p:txBody>
          <a:bodyPr anchorCtr="0" anchor="t" bIns="0" lIns="0" spcFirstLastPara="1" rIns="0" wrap="square" tIns="12700">
            <a:noAutofit/>
          </a:bodyPr>
          <a:lstStyle/>
          <a:p>
            <a:pPr indent="0" lvl="0" marL="12700" rtl="0" algn="l">
              <a:spcBef>
                <a:spcPts val="0"/>
              </a:spcBef>
              <a:spcAft>
                <a:spcPts val="0"/>
              </a:spcAft>
              <a:buNone/>
            </a:pPr>
            <a:r>
              <a:rPr lang="en-GB">
                <a:solidFill>
                  <a:srgbClr val="000000"/>
                </a:solidFill>
              </a:rPr>
              <a:t>In Sync/Out of Sync replicas</a:t>
            </a:r>
            <a:endParaRPr/>
          </a:p>
          <a:p>
            <a:pPr indent="0" lvl="0" marL="12700" rtl="0" algn="l">
              <a:lnSpc>
                <a:spcPct val="100000"/>
              </a:lnSpc>
              <a:spcBef>
                <a:spcPts val="0"/>
              </a:spcBef>
              <a:spcAft>
                <a:spcPts val="0"/>
              </a:spcAft>
              <a:buNone/>
            </a:pPr>
            <a:r>
              <a:t/>
            </a:r>
            <a:endParaRPr/>
          </a:p>
        </p:txBody>
      </p:sp>
      <p:sp>
        <p:nvSpPr>
          <p:cNvPr id="501" name="Google Shape;501;p60"/>
          <p:cNvSpPr txBox="1"/>
          <p:nvPr/>
        </p:nvSpPr>
        <p:spPr>
          <a:xfrm>
            <a:off x="358650" y="894600"/>
            <a:ext cx="8426700" cy="39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Followers replicate data from the leader to themselves by sending fetch Requests periodically, by default every 500ms.</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In-Sync Replicas are the replicated partitions that are in sync with its leader</a:t>
            </a:r>
            <a:endParaRPr sz="1800">
              <a:latin typeface="Roboto"/>
              <a:ea typeface="Roboto"/>
              <a:cs typeface="Roboto"/>
              <a:sym typeface="Roboto"/>
            </a:endParaRPr>
          </a:p>
          <a:p>
            <a:pPr indent="0" lvl="0" marL="457200" marR="0" rtl="0" algn="l">
              <a:lnSpc>
                <a:spcPct val="100000"/>
              </a:lnSpc>
              <a:spcBef>
                <a:spcPts val="0"/>
              </a:spcBef>
              <a:spcAft>
                <a:spcPts val="0"/>
              </a:spcAft>
              <a:buNone/>
            </a:pPr>
            <a:r>
              <a:rPr lang="en-GB" sz="1800">
                <a:latin typeface="Roboto"/>
                <a:ea typeface="Roboto"/>
                <a:cs typeface="Roboto"/>
                <a:sym typeface="Roboto"/>
              </a:rPr>
              <a:t>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Replicate can go out of sync due to IO limitations, GC or slow network.</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The definition of “in-sync”  means that a replica is or has been fully caught up with the leader in the last 30 seconds. (replica.lag.time.max.ms and replica.lag.max.messages)</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In-sync replicas are the subset of all the replicas for a partition having same messages as the leader</a:t>
            </a:r>
            <a:endParaRPr b="1"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242729"/>
              </a:solidFill>
              <a:highlight>
                <a:srgbClr val="FFFFFF"/>
              </a:highlight>
            </a:endParaRPr>
          </a:p>
          <a:p>
            <a:pPr indent="0" lvl="0" marL="0" marR="0" rtl="0" algn="l">
              <a:lnSpc>
                <a:spcPct val="100000"/>
              </a:lnSpc>
              <a:spcBef>
                <a:spcPts val="0"/>
              </a:spcBef>
              <a:spcAft>
                <a:spcPts val="0"/>
              </a:spcAft>
              <a:buNone/>
            </a:pPr>
            <a:r>
              <a:t/>
            </a:r>
            <a:endParaRPr sz="1150">
              <a:solidFill>
                <a:srgbClr val="242729"/>
              </a:solidFill>
              <a:highlight>
                <a:srgbClr val="FFFFFF"/>
              </a:highlight>
            </a:endParaRPr>
          </a:p>
          <a:p>
            <a:pPr indent="457200" lvl="0" marL="457200" marR="0" rtl="0" algn="l">
              <a:lnSpc>
                <a:spcPct val="100000"/>
              </a:lnSpc>
              <a:spcBef>
                <a:spcPts val="0"/>
              </a:spcBef>
              <a:spcAft>
                <a:spcPts val="0"/>
              </a:spcAft>
              <a:buNone/>
            </a:pPr>
            <a:r>
              <a:t/>
            </a:r>
            <a:endParaRPr sz="1800">
              <a:latin typeface="Roboto"/>
              <a:ea typeface="Roboto"/>
              <a:cs typeface="Roboto"/>
              <a:sym typeface="Roboto"/>
            </a:endParaRPr>
          </a:p>
          <a:p>
            <a:pPr indent="45720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5" name="Shape 505"/>
        <p:cNvGrpSpPr/>
        <p:nvPr/>
      </p:nvGrpSpPr>
      <p:grpSpPr>
        <a:xfrm>
          <a:off x="0" y="0"/>
          <a:ext cx="0" cy="0"/>
          <a:chOff x="0" y="0"/>
          <a:chExt cx="0" cy="0"/>
        </a:xfrm>
      </p:grpSpPr>
      <p:sp>
        <p:nvSpPr>
          <p:cNvPr id="506" name="Google Shape;506;p61"/>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507" name="Google Shape;507;p61"/>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8" name="Google Shape;508;p61"/>
          <p:cNvSpPr txBox="1"/>
          <p:nvPr>
            <p:ph type="title"/>
          </p:nvPr>
        </p:nvSpPr>
        <p:spPr>
          <a:xfrm>
            <a:off x="260575" y="510475"/>
            <a:ext cx="8518200" cy="482700"/>
          </a:xfrm>
          <a:prstGeom prst="rect">
            <a:avLst/>
          </a:prstGeom>
          <a:noFill/>
          <a:ln>
            <a:noFill/>
          </a:ln>
        </p:spPr>
        <p:txBody>
          <a:bodyPr anchorCtr="0" anchor="t" bIns="0" lIns="0" spcFirstLastPara="1" rIns="0" wrap="square" tIns="12700">
            <a:noAutofit/>
          </a:bodyPr>
          <a:lstStyle/>
          <a:p>
            <a:pPr indent="0" lvl="0" marL="12700" rtl="0" algn="l">
              <a:spcBef>
                <a:spcPts val="0"/>
              </a:spcBef>
              <a:spcAft>
                <a:spcPts val="0"/>
              </a:spcAft>
              <a:buNone/>
            </a:pPr>
            <a:r>
              <a:rPr lang="en-GB">
                <a:solidFill>
                  <a:srgbClr val="000000"/>
                </a:solidFill>
              </a:rPr>
              <a:t>Leader Election</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12700" rtl="0" algn="l">
              <a:lnSpc>
                <a:spcPct val="100000"/>
              </a:lnSpc>
              <a:spcBef>
                <a:spcPts val="0"/>
              </a:spcBef>
              <a:spcAft>
                <a:spcPts val="0"/>
              </a:spcAft>
              <a:buNone/>
            </a:pPr>
            <a:r>
              <a:t/>
            </a:r>
            <a:endParaRPr/>
          </a:p>
        </p:txBody>
      </p:sp>
      <p:sp>
        <p:nvSpPr>
          <p:cNvPr id="509" name="Google Shape;509;p61"/>
          <p:cNvSpPr txBox="1"/>
          <p:nvPr/>
        </p:nvSpPr>
        <p:spPr>
          <a:xfrm>
            <a:off x="306325" y="1129725"/>
            <a:ext cx="8426700" cy="7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1800" u="sng">
                <a:solidFill>
                  <a:schemeClr val="hlink"/>
                </a:solidFill>
                <a:latin typeface="Roboto"/>
                <a:ea typeface="Roboto"/>
                <a:cs typeface="Roboto"/>
                <a:sym typeface="Roboto"/>
                <a:hlinkClick r:id="rId3"/>
              </a:rPr>
              <a:t>https://bravenewgeek.com/tag/leader-election/</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marR="152400" rtl="0" algn="l">
              <a:lnSpc>
                <a:spcPct val="115000"/>
              </a:lnSpc>
              <a:spcBef>
                <a:spcPts val="0"/>
              </a:spcBef>
              <a:spcAft>
                <a:spcPts val="0"/>
              </a:spcAft>
              <a:buNone/>
            </a:pPr>
            <a:r>
              <a:t/>
            </a:r>
            <a:endParaRPr sz="900">
              <a:solidFill>
                <a:srgbClr val="70757A"/>
              </a:solidFill>
              <a:highlight>
                <a:srgbClr val="FFFFFF"/>
              </a:highlight>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510" name="Google Shape;510;p61"/>
          <p:cNvSpPr txBox="1"/>
          <p:nvPr/>
        </p:nvSpPr>
        <p:spPr>
          <a:xfrm>
            <a:off x="179800" y="1831125"/>
            <a:ext cx="8426700" cy="29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marR="152400" rtl="0" algn="l">
              <a:lnSpc>
                <a:spcPct val="115000"/>
              </a:lnSpc>
              <a:spcBef>
                <a:spcPts val="0"/>
              </a:spcBef>
              <a:spcAft>
                <a:spcPts val="0"/>
              </a:spcAft>
              <a:buNone/>
            </a:pPr>
            <a:r>
              <a:rPr b="1" lang="en-GB" sz="2400">
                <a:solidFill>
                  <a:srgbClr val="202124"/>
                </a:solidFill>
                <a:highlight>
                  <a:srgbClr val="FFFFFF"/>
                </a:highlight>
              </a:rPr>
              <a:t>Unclean</a:t>
            </a:r>
            <a:r>
              <a:rPr b="1" lang="en-GB" sz="2400">
                <a:solidFill>
                  <a:srgbClr val="202124"/>
                </a:solidFill>
                <a:highlight>
                  <a:srgbClr val="FFFFFF"/>
                </a:highlight>
              </a:rPr>
              <a:t> </a:t>
            </a:r>
            <a:r>
              <a:rPr b="1" lang="en-GB" sz="2400">
                <a:solidFill>
                  <a:srgbClr val="202124"/>
                </a:solidFill>
                <a:highlight>
                  <a:srgbClr val="FFFFFF"/>
                </a:highlight>
              </a:rPr>
              <a:t>leader election</a:t>
            </a:r>
            <a:endParaRPr b="1" sz="2400">
              <a:solidFill>
                <a:srgbClr val="202124"/>
              </a:solidFill>
              <a:highlight>
                <a:srgbClr val="FFFFFF"/>
              </a:highlight>
            </a:endParaRPr>
          </a:p>
          <a:p>
            <a:pPr indent="-342900" lvl="0" marL="355600" marR="0" rtl="0" algn="l">
              <a:lnSpc>
                <a:spcPct val="115000"/>
              </a:lnSpc>
              <a:spcBef>
                <a:spcPts val="0"/>
              </a:spcBef>
              <a:spcAft>
                <a:spcPts val="0"/>
              </a:spcAft>
              <a:buSzPts val="1800"/>
              <a:buFont typeface="Roboto"/>
              <a:buChar char="●"/>
            </a:pPr>
            <a:r>
              <a:rPr lang="en-GB" sz="1800">
                <a:latin typeface="Roboto"/>
                <a:ea typeface="Roboto"/>
                <a:cs typeface="Roboto"/>
                <a:sym typeface="Roboto"/>
              </a:rPr>
              <a:t>Unclean leader election flag to allow an out-of-sync replica to become the leader and preserve the availability of the partition. </a:t>
            </a:r>
            <a:endParaRPr sz="1800">
              <a:latin typeface="Roboto"/>
              <a:ea typeface="Roboto"/>
              <a:cs typeface="Roboto"/>
              <a:sym typeface="Roboto"/>
            </a:endParaRPr>
          </a:p>
          <a:p>
            <a:pPr indent="-342900" lvl="0" marL="355600" marR="0" rtl="0" algn="l">
              <a:lnSpc>
                <a:spcPct val="115000"/>
              </a:lnSpc>
              <a:spcBef>
                <a:spcPts val="0"/>
              </a:spcBef>
              <a:spcAft>
                <a:spcPts val="0"/>
              </a:spcAft>
              <a:buSzPts val="1800"/>
              <a:buFont typeface="Roboto"/>
              <a:buChar char="●"/>
            </a:pPr>
            <a:r>
              <a:rPr lang="en-GB" sz="1800">
                <a:latin typeface="Roboto"/>
                <a:ea typeface="Roboto"/>
                <a:cs typeface="Roboto"/>
                <a:sym typeface="Roboto"/>
              </a:rPr>
              <a:t>With unclean leader election, messages that were not synced to the new leader are lost. </a:t>
            </a:r>
            <a:endParaRPr sz="1800">
              <a:latin typeface="Roboto"/>
              <a:ea typeface="Roboto"/>
              <a:cs typeface="Roboto"/>
              <a:sym typeface="Roboto"/>
            </a:endParaRPr>
          </a:p>
          <a:p>
            <a:pPr indent="-342900" lvl="0" marL="355600" marR="0" rtl="0" algn="l">
              <a:lnSpc>
                <a:spcPct val="115000"/>
              </a:lnSpc>
              <a:spcBef>
                <a:spcPts val="0"/>
              </a:spcBef>
              <a:spcAft>
                <a:spcPts val="0"/>
              </a:spcAft>
              <a:buSzPts val="1800"/>
              <a:buFont typeface="Roboto"/>
              <a:buChar char="●"/>
            </a:pPr>
            <a:r>
              <a:rPr lang="en-GB" sz="1800">
                <a:latin typeface="Roboto"/>
                <a:ea typeface="Roboto"/>
                <a:cs typeface="Roboto"/>
                <a:sym typeface="Roboto"/>
              </a:rPr>
              <a:t>This provides balance between consistency (guaranteed message delivery) and availability.</a:t>
            </a:r>
            <a:endParaRPr sz="900">
              <a:solidFill>
                <a:srgbClr val="70757A"/>
              </a:solidFill>
              <a:highlight>
                <a:srgbClr val="FFFFFF"/>
              </a:highlight>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4" name="Shape 514"/>
        <p:cNvGrpSpPr/>
        <p:nvPr/>
      </p:nvGrpSpPr>
      <p:grpSpPr>
        <a:xfrm>
          <a:off x="0" y="0"/>
          <a:ext cx="0" cy="0"/>
          <a:chOff x="0" y="0"/>
          <a:chExt cx="0" cy="0"/>
        </a:xfrm>
      </p:grpSpPr>
      <p:sp>
        <p:nvSpPr>
          <p:cNvPr id="515" name="Google Shape;515;p62"/>
          <p:cNvSpPr txBox="1"/>
          <p:nvPr/>
        </p:nvSpPr>
        <p:spPr>
          <a:xfrm>
            <a:off x="8475573" y="182371"/>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b="0" lang="en-GB" sz="1200">
                <a:solidFill>
                  <a:srgbClr val="C8C8C8"/>
                </a:solidFill>
                <a:latin typeface="Roboto Condensed"/>
                <a:ea typeface="Roboto Condensed"/>
                <a:cs typeface="Roboto Condensed"/>
                <a:sym typeface="Roboto Condensed"/>
              </a:rPr>
              <a:t>11</a:t>
            </a:r>
            <a:endParaRPr sz="1200">
              <a:latin typeface="Roboto Condensed"/>
              <a:ea typeface="Roboto Condensed"/>
              <a:cs typeface="Roboto Condensed"/>
              <a:sym typeface="Roboto Condensed"/>
            </a:endParaRPr>
          </a:p>
        </p:txBody>
      </p:sp>
      <p:sp>
        <p:nvSpPr>
          <p:cNvPr id="516" name="Google Shape;516;p62"/>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7" name="Google Shape;517;p62"/>
          <p:cNvSpPr txBox="1"/>
          <p:nvPr>
            <p:ph type="title"/>
          </p:nvPr>
        </p:nvSpPr>
        <p:spPr>
          <a:xfrm>
            <a:off x="336774" y="660908"/>
            <a:ext cx="1984500" cy="939900"/>
          </a:xfrm>
          <a:prstGeom prst="rect">
            <a:avLst/>
          </a:prstGeom>
          <a:noFill/>
          <a:ln>
            <a:noFill/>
          </a:ln>
        </p:spPr>
        <p:txBody>
          <a:bodyPr anchorCtr="0" anchor="t" bIns="0" lIns="0" spcFirstLastPara="1" rIns="0" wrap="square" tIns="12700">
            <a:noAutofit/>
          </a:bodyPr>
          <a:lstStyle/>
          <a:p>
            <a:pPr indent="0" lvl="0" marL="12700" marR="5080" rtl="0" algn="l">
              <a:lnSpc>
                <a:spcPct val="100000"/>
              </a:lnSpc>
              <a:spcBef>
                <a:spcPts val="0"/>
              </a:spcBef>
              <a:spcAft>
                <a:spcPts val="0"/>
              </a:spcAft>
              <a:buNone/>
            </a:pPr>
            <a:r>
              <a:rPr lang="en-GB">
                <a:solidFill>
                  <a:srgbClr val="000000"/>
                </a:solidFill>
              </a:rPr>
              <a:t>Producer  Guarantees</a:t>
            </a:r>
            <a:endParaRPr/>
          </a:p>
        </p:txBody>
      </p:sp>
      <p:sp>
        <p:nvSpPr>
          <p:cNvPr id="518" name="Google Shape;518;p62"/>
          <p:cNvSpPr/>
          <p:nvPr/>
        </p:nvSpPr>
        <p:spPr>
          <a:xfrm>
            <a:off x="3275939" y="685798"/>
            <a:ext cx="5518500" cy="4280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9" name="Google Shape;519;p62"/>
          <p:cNvSpPr txBox="1"/>
          <p:nvPr/>
        </p:nvSpPr>
        <p:spPr>
          <a:xfrm>
            <a:off x="197825" y="3221750"/>
            <a:ext cx="2835600" cy="13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Roboto"/>
                <a:ea typeface="Roboto"/>
                <a:cs typeface="Roboto"/>
                <a:sym typeface="Roboto"/>
              </a:rPr>
              <a:t>Acks = all only needs acks from min In sync replicas</a:t>
            </a:r>
            <a:endParaRPr sz="18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3"/>
          <p:cNvSpPr txBox="1"/>
          <p:nvPr>
            <p:ph type="title"/>
          </p:nvPr>
        </p:nvSpPr>
        <p:spPr>
          <a:xfrm>
            <a:off x="567550" y="204250"/>
            <a:ext cx="8091000" cy="709500"/>
          </a:xfrm>
          <a:prstGeom prst="rect">
            <a:avLst/>
          </a:prstGeom>
          <a:noFill/>
          <a:ln>
            <a:noFill/>
          </a:ln>
        </p:spPr>
        <p:txBody>
          <a:bodyPr anchorCtr="0" anchor="t" bIns="0" lIns="0" spcFirstLastPara="1" rIns="0" wrap="square" tIns="10550">
            <a:noAutofit/>
          </a:bodyPr>
          <a:lstStyle/>
          <a:p>
            <a:pPr indent="0" lvl="0" marL="12700" rtl="0" algn="l">
              <a:lnSpc>
                <a:spcPct val="100000"/>
              </a:lnSpc>
              <a:spcBef>
                <a:spcPts val="0"/>
              </a:spcBef>
              <a:spcAft>
                <a:spcPts val="0"/>
              </a:spcAft>
              <a:buNone/>
            </a:pPr>
            <a:r>
              <a:rPr lang="en-GB" sz="3000">
                <a:latin typeface="Roboto"/>
                <a:ea typeface="Roboto"/>
                <a:cs typeface="Roboto"/>
                <a:sym typeface="Roboto"/>
              </a:rPr>
              <a:t>Producer </a:t>
            </a:r>
            <a:r>
              <a:rPr lang="en-GB" sz="3000">
                <a:latin typeface="Roboto"/>
                <a:ea typeface="Roboto"/>
                <a:cs typeface="Roboto"/>
                <a:sym typeface="Roboto"/>
              </a:rPr>
              <a:t>Delivery Semantics</a:t>
            </a:r>
            <a:endParaRPr sz="2500">
              <a:latin typeface="Arial"/>
              <a:ea typeface="Arial"/>
              <a:cs typeface="Arial"/>
              <a:sym typeface="Arial"/>
            </a:endParaRPr>
          </a:p>
        </p:txBody>
      </p:sp>
      <p:sp>
        <p:nvSpPr>
          <p:cNvPr id="525" name="Google Shape;525;p63"/>
          <p:cNvSpPr txBox="1"/>
          <p:nvPr/>
        </p:nvSpPr>
        <p:spPr>
          <a:xfrm>
            <a:off x="457600" y="852752"/>
            <a:ext cx="8200800" cy="899400"/>
          </a:xfrm>
          <a:prstGeom prst="rect">
            <a:avLst/>
          </a:prstGeom>
          <a:noFill/>
          <a:ln>
            <a:noFill/>
          </a:ln>
        </p:spPr>
        <p:txBody>
          <a:bodyPr anchorCtr="0" anchor="t" bIns="0" lIns="0" spcFirstLastPara="1" rIns="0" wrap="square" tIns="44875">
            <a:noAutofit/>
          </a:bodyPr>
          <a:lstStyle/>
          <a:p>
            <a:pPr indent="0" lvl="0" marL="381000" marR="0" rtl="0" algn="l">
              <a:lnSpc>
                <a:spcPct val="100000"/>
              </a:lnSpc>
              <a:spcBef>
                <a:spcPts val="0"/>
              </a:spcBef>
              <a:spcAft>
                <a:spcPts val="0"/>
              </a:spcAft>
              <a:buNone/>
            </a:pPr>
            <a:r>
              <a:t/>
            </a:r>
            <a:endParaRPr sz="1500">
              <a:solidFill>
                <a:srgbClr val="212535"/>
              </a:solidFill>
            </a:endParaRPr>
          </a:p>
          <a:p>
            <a:pPr indent="-285750" lvl="0" marL="292100" marR="0" rtl="0" algn="l">
              <a:lnSpc>
                <a:spcPct val="115000"/>
              </a:lnSpc>
              <a:spcBef>
                <a:spcPts val="0"/>
              </a:spcBef>
              <a:spcAft>
                <a:spcPts val="0"/>
              </a:spcAft>
              <a:buClr>
                <a:srgbClr val="212535"/>
              </a:buClr>
              <a:buSzPts val="1500"/>
              <a:buFont typeface="Times New Roman"/>
              <a:buChar char="●"/>
            </a:pPr>
            <a:r>
              <a:rPr lang="en-GB" sz="1500">
                <a:solidFill>
                  <a:srgbClr val="212535"/>
                </a:solidFill>
              </a:rPr>
              <a:t>Producers can choose to receive acknowledgements for the data writes to the partition using the “acks” setting. (Default value is 1)</a:t>
            </a:r>
            <a:endParaRPr sz="1500">
              <a:solidFill>
                <a:srgbClr val="212535"/>
              </a:solidFill>
            </a:endParaRPr>
          </a:p>
          <a:p>
            <a:pPr indent="0" lvl="0" marL="381000" marR="0" rtl="0" algn="l">
              <a:lnSpc>
                <a:spcPct val="115000"/>
              </a:lnSpc>
              <a:spcBef>
                <a:spcPts val="0"/>
              </a:spcBef>
              <a:spcAft>
                <a:spcPts val="0"/>
              </a:spcAft>
              <a:buNone/>
            </a:pPr>
            <a:r>
              <a:t/>
            </a:r>
            <a:endParaRPr sz="1500">
              <a:solidFill>
                <a:srgbClr val="212535"/>
              </a:solidFill>
            </a:endParaRPr>
          </a:p>
          <a:p>
            <a:pPr indent="-285750" lvl="0" marL="292100" marR="0" rtl="0" algn="l">
              <a:lnSpc>
                <a:spcPct val="115000"/>
              </a:lnSpc>
              <a:spcBef>
                <a:spcPts val="0"/>
              </a:spcBef>
              <a:spcAft>
                <a:spcPts val="0"/>
              </a:spcAft>
              <a:buClr>
                <a:srgbClr val="212535"/>
              </a:buClr>
              <a:buSzPts val="1500"/>
              <a:buFont typeface="Times New Roman"/>
              <a:buChar char="●"/>
            </a:pPr>
            <a:r>
              <a:rPr b="1" lang="en-GB" sz="1500">
                <a:solidFill>
                  <a:srgbClr val="212535"/>
                </a:solidFill>
                <a:latin typeface="Arial"/>
                <a:ea typeface="Arial"/>
                <a:cs typeface="Arial"/>
                <a:sym typeface="Arial"/>
              </a:rPr>
              <a:t>Acks = 0: At most once </a:t>
            </a:r>
            <a:r>
              <a:rPr b="1" lang="en-GB" sz="1500">
                <a:solidFill>
                  <a:srgbClr val="212535"/>
                </a:solidFill>
              </a:rPr>
              <a:t>delivery</a:t>
            </a:r>
            <a:r>
              <a:rPr b="1" lang="en-GB" sz="1500">
                <a:solidFill>
                  <a:srgbClr val="212535"/>
                </a:solidFill>
              </a:rPr>
              <a:t>, No retries!,</a:t>
            </a:r>
            <a:r>
              <a:rPr lang="en-GB" sz="1500">
                <a:solidFill>
                  <a:srgbClr val="212535"/>
                </a:solidFill>
              </a:rPr>
              <a:t> </a:t>
            </a:r>
            <a:r>
              <a:rPr b="1" lang="en-GB" sz="1500">
                <a:solidFill>
                  <a:srgbClr val="212535"/>
                </a:solidFill>
              </a:rPr>
              <a:t>fire</a:t>
            </a:r>
            <a:r>
              <a:rPr b="1" lang="en-GB" sz="1500">
                <a:solidFill>
                  <a:srgbClr val="212535"/>
                </a:solidFill>
                <a:latin typeface="Arial"/>
                <a:ea typeface="Arial"/>
                <a:cs typeface="Arial"/>
                <a:sym typeface="Arial"/>
              </a:rPr>
              <a:t> and forget</a:t>
            </a:r>
            <a:r>
              <a:rPr lang="en-GB" sz="1500"/>
              <a:t> </a:t>
            </a:r>
            <a:r>
              <a:rPr b="1" lang="en-GB" sz="1500">
                <a:solidFill>
                  <a:srgbClr val="212535"/>
                </a:solidFill>
                <a:latin typeface="Arial"/>
                <a:ea typeface="Arial"/>
                <a:cs typeface="Arial"/>
                <a:sym typeface="Arial"/>
              </a:rPr>
              <a:t>approac</a:t>
            </a:r>
            <a:r>
              <a:rPr b="1" lang="en-GB" sz="1500">
                <a:solidFill>
                  <a:srgbClr val="212535"/>
                </a:solidFill>
              </a:rPr>
              <a:t>h, </a:t>
            </a:r>
            <a:r>
              <a:rPr b="1" lang="en-GB" sz="1500">
                <a:solidFill>
                  <a:srgbClr val="212535"/>
                </a:solidFill>
              </a:rPr>
              <a:t>High data loss</a:t>
            </a:r>
            <a:r>
              <a:rPr lang="en-GB" sz="1500">
                <a:solidFill>
                  <a:srgbClr val="212535"/>
                </a:solidFill>
              </a:rPr>
              <a:t>, </a:t>
            </a:r>
            <a:r>
              <a:rPr b="1" lang="en-GB" sz="1500">
                <a:solidFill>
                  <a:srgbClr val="212535"/>
                </a:solidFill>
              </a:rPr>
              <a:t>Ex - metrics collection, log collection</a:t>
            </a:r>
            <a:endParaRPr b="1" sz="1500">
              <a:solidFill>
                <a:srgbClr val="212535"/>
              </a:solidFill>
            </a:endParaRPr>
          </a:p>
          <a:p>
            <a:pPr indent="0" lvl="0" marL="0" marR="0" rtl="0" algn="l">
              <a:lnSpc>
                <a:spcPct val="115000"/>
              </a:lnSpc>
              <a:spcBef>
                <a:spcPts val="0"/>
              </a:spcBef>
              <a:spcAft>
                <a:spcPts val="0"/>
              </a:spcAft>
              <a:buNone/>
            </a:pPr>
            <a:r>
              <a:t/>
            </a:r>
            <a:endParaRPr b="1" sz="1500">
              <a:solidFill>
                <a:srgbClr val="212535"/>
              </a:solidFill>
            </a:endParaRPr>
          </a:p>
          <a:p>
            <a:pPr indent="-285750" lvl="0" marL="292100" marR="0" rtl="0" algn="l">
              <a:lnSpc>
                <a:spcPct val="115000"/>
              </a:lnSpc>
              <a:spcBef>
                <a:spcPts val="0"/>
              </a:spcBef>
              <a:spcAft>
                <a:spcPts val="0"/>
              </a:spcAft>
              <a:buClr>
                <a:srgbClr val="212535"/>
              </a:buClr>
              <a:buSzPts val="1500"/>
              <a:buFont typeface="Times New Roman"/>
              <a:buChar char="●"/>
            </a:pPr>
            <a:r>
              <a:rPr b="1" lang="en-GB" sz="1500">
                <a:solidFill>
                  <a:srgbClr val="212535"/>
                </a:solidFill>
                <a:latin typeface="Arial"/>
                <a:ea typeface="Arial"/>
                <a:cs typeface="Arial"/>
                <a:sym typeface="Arial"/>
              </a:rPr>
              <a:t>Acks = 1: At least once</a:t>
            </a:r>
            <a:r>
              <a:rPr b="1" lang="en-GB" sz="1500">
                <a:solidFill>
                  <a:srgbClr val="212535"/>
                </a:solidFill>
              </a:rPr>
              <a:t>, Retry happens in case producer does not get ACK,</a:t>
            </a:r>
            <a:r>
              <a:rPr lang="en-GB" sz="1500">
                <a:solidFill>
                  <a:srgbClr val="212535"/>
                </a:solidFill>
                <a:latin typeface="Arial"/>
                <a:ea typeface="Arial"/>
                <a:cs typeface="Arial"/>
                <a:sym typeface="Arial"/>
              </a:rPr>
              <a:t> </a:t>
            </a:r>
            <a:r>
              <a:rPr b="1" lang="en-GB" sz="1500">
                <a:solidFill>
                  <a:srgbClr val="212535"/>
                </a:solidFill>
              </a:rPr>
              <a:t>Moderate data loss, </a:t>
            </a:r>
            <a:r>
              <a:rPr b="1" lang="en-GB" sz="1500">
                <a:solidFill>
                  <a:srgbClr val="212535"/>
                </a:solidFill>
              </a:rPr>
              <a:t>Moderate latency</a:t>
            </a:r>
            <a:r>
              <a:rPr b="1" lang="en-GB" sz="1500">
                <a:solidFill>
                  <a:srgbClr val="212535"/>
                </a:solidFill>
              </a:rPr>
              <a:t>.</a:t>
            </a:r>
            <a:endParaRPr b="1" sz="1500">
              <a:solidFill>
                <a:srgbClr val="212535"/>
              </a:solidFill>
            </a:endParaRPr>
          </a:p>
          <a:p>
            <a:pPr indent="-285750" lvl="0" marL="292100" marR="0" rtl="0" algn="l">
              <a:lnSpc>
                <a:spcPct val="115000"/>
              </a:lnSpc>
              <a:spcBef>
                <a:spcPts val="1100"/>
              </a:spcBef>
              <a:spcAft>
                <a:spcPts val="0"/>
              </a:spcAft>
              <a:buClr>
                <a:srgbClr val="212535"/>
              </a:buClr>
              <a:buSzPts val="1500"/>
              <a:buFont typeface="Times New Roman"/>
              <a:buChar char="●"/>
            </a:pPr>
            <a:r>
              <a:rPr b="1" lang="en-GB" sz="1500">
                <a:solidFill>
                  <a:srgbClr val="212535"/>
                </a:solidFill>
                <a:latin typeface="Arial"/>
                <a:ea typeface="Arial"/>
                <a:cs typeface="Arial"/>
                <a:sym typeface="Arial"/>
              </a:rPr>
              <a:t>Acks = </a:t>
            </a:r>
            <a:r>
              <a:rPr b="1" lang="en-GB" sz="1500">
                <a:solidFill>
                  <a:srgbClr val="212535"/>
                </a:solidFill>
              </a:rPr>
              <a:t>all</a:t>
            </a:r>
            <a:r>
              <a:rPr b="1" lang="en-GB" sz="1500">
                <a:solidFill>
                  <a:srgbClr val="212535"/>
                </a:solidFill>
                <a:latin typeface="Arial"/>
                <a:ea typeface="Arial"/>
                <a:cs typeface="Arial"/>
                <a:sym typeface="Arial"/>
              </a:rPr>
              <a:t>: </a:t>
            </a:r>
            <a:r>
              <a:rPr b="1" lang="en-GB" sz="1500">
                <a:solidFill>
                  <a:srgbClr val="212535"/>
                </a:solidFill>
              </a:rPr>
              <a:t>acks </a:t>
            </a:r>
            <a:r>
              <a:rPr b="1" lang="en-GB" sz="1500">
                <a:solidFill>
                  <a:srgbClr val="212535"/>
                </a:solidFill>
              </a:rPr>
              <a:t>from</a:t>
            </a:r>
            <a:r>
              <a:rPr b="1" lang="en-GB" sz="1500">
                <a:solidFill>
                  <a:srgbClr val="212535"/>
                </a:solidFill>
              </a:rPr>
              <a:t> all</a:t>
            </a:r>
            <a:r>
              <a:rPr lang="en-GB" sz="1500">
                <a:solidFill>
                  <a:srgbClr val="212535"/>
                </a:solidFill>
                <a:latin typeface="Arial"/>
                <a:ea typeface="Arial"/>
                <a:cs typeface="Arial"/>
                <a:sym typeface="Arial"/>
              </a:rPr>
              <a:t> </a:t>
            </a:r>
            <a:r>
              <a:rPr b="1" lang="en-GB" sz="1500">
                <a:solidFill>
                  <a:srgbClr val="212535"/>
                </a:solidFill>
                <a:latin typeface="Arial"/>
                <a:ea typeface="Arial"/>
                <a:cs typeface="Arial"/>
                <a:sym typeface="Arial"/>
              </a:rPr>
              <a:t>min.insync.replica, </a:t>
            </a:r>
            <a:r>
              <a:rPr b="1" lang="en-GB" sz="1500">
                <a:solidFill>
                  <a:srgbClr val="212535"/>
                </a:solidFill>
              </a:rPr>
              <a:t>exac</a:t>
            </a:r>
            <a:r>
              <a:rPr b="1" lang="en-GB" sz="1500">
                <a:solidFill>
                  <a:srgbClr val="212535"/>
                </a:solidFill>
              </a:rPr>
              <a:t>tly once delivery (Yes it is possible! In </a:t>
            </a:r>
            <a:r>
              <a:rPr b="1" lang="en-GB" sz="1200">
                <a:highlight>
                  <a:srgbClr val="FFFFFF"/>
                </a:highlight>
              </a:rPr>
              <a:t>0.11.x and later</a:t>
            </a:r>
            <a:r>
              <a:rPr b="1" lang="en-GB" sz="1500">
                <a:solidFill>
                  <a:srgbClr val="212535"/>
                </a:solidFill>
              </a:rPr>
              <a:t>)</a:t>
            </a:r>
            <a:r>
              <a:rPr b="1" lang="en-GB" sz="1500"/>
              <a:t>, no </a:t>
            </a:r>
            <a:r>
              <a:rPr b="1" lang="en-GB" sz="1500">
                <a:solidFill>
                  <a:srgbClr val="212535"/>
                </a:solidFill>
              </a:rPr>
              <a:t>data loss,</a:t>
            </a:r>
            <a:r>
              <a:rPr b="1" lang="en-GB" sz="1500">
                <a:solidFill>
                  <a:srgbClr val="212535"/>
                </a:solidFill>
              </a:rPr>
              <a:t> lower throughput and higher latency. Ex-  financial applications, IoT applications, and other streaming applications</a:t>
            </a:r>
            <a:endParaRPr b="1" sz="1500">
              <a:solidFill>
                <a:srgbClr val="212535"/>
              </a:solidFill>
            </a:endParaRPr>
          </a:p>
          <a:p>
            <a:pPr indent="-285750" lvl="0" marL="292100" marR="0" rtl="0" algn="l">
              <a:lnSpc>
                <a:spcPct val="115000"/>
              </a:lnSpc>
              <a:spcBef>
                <a:spcPts val="1100"/>
              </a:spcBef>
              <a:spcAft>
                <a:spcPts val="0"/>
              </a:spcAft>
              <a:buClr>
                <a:srgbClr val="212535"/>
              </a:buClr>
              <a:buSzPts val="1500"/>
              <a:buChar char="●"/>
            </a:pPr>
            <a:r>
              <a:rPr b="1" lang="en-GB" sz="1500">
                <a:solidFill>
                  <a:srgbClr val="212535"/>
                </a:solidFill>
              </a:rPr>
              <a:t>Command - </a:t>
            </a:r>
            <a:r>
              <a:rPr lang="en-GB" sz="1500">
                <a:solidFill>
                  <a:srgbClr val="212535"/>
                </a:solidFill>
              </a:rPr>
              <a:t>kafka-console-producer --broker-list localhost:9092,localhost:9093,localhost:9094 --topic demo8 </a:t>
            </a:r>
            <a:r>
              <a:rPr b="1" lang="en-GB" sz="1500">
                <a:solidFill>
                  <a:srgbClr val="212535"/>
                </a:solidFill>
              </a:rPr>
              <a:t>--request-required-acks "all"</a:t>
            </a:r>
            <a:endParaRPr b="1" sz="1500">
              <a:solidFill>
                <a:srgbClr val="212535"/>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4"/>
          <p:cNvSpPr txBox="1"/>
          <p:nvPr>
            <p:ph type="title"/>
          </p:nvPr>
        </p:nvSpPr>
        <p:spPr>
          <a:xfrm>
            <a:off x="567550" y="204250"/>
            <a:ext cx="8091000" cy="709500"/>
          </a:xfrm>
          <a:prstGeom prst="rect">
            <a:avLst/>
          </a:prstGeom>
          <a:noFill/>
          <a:ln>
            <a:noFill/>
          </a:ln>
        </p:spPr>
        <p:txBody>
          <a:bodyPr anchorCtr="0" anchor="t" bIns="0" lIns="0" spcFirstLastPara="1" rIns="0" wrap="square" tIns="10550">
            <a:noAutofit/>
          </a:bodyPr>
          <a:lstStyle/>
          <a:p>
            <a:pPr indent="0" lvl="0" marL="12700" rtl="0" algn="l">
              <a:lnSpc>
                <a:spcPct val="100000"/>
              </a:lnSpc>
              <a:spcBef>
                <a:spcPts val="0"/>
              </a:spcBef>
              <a:spcAft>
                <a:spcPts val="0"/>
              </a:spcAft>
              <a:buNone/>
            </a:pPr>
            <a:r>
              <a:rPr lang="en-GB" sz="3000">
                <a:latin typeface="Roboto"/>
                <a:ea typeface="Roboto"/>
                <a:cs typeface="Roboto"/>
                <a:sym typeface="Roboto"/>
              </a:rPr>
              <a:t>Producer Delivery Semantics</a:t>
            </a:r>
            <a:endParaRPr sz="2500">
              <a:latin typeface="Arial"/>
              <a:ea typeface="Arial"/>
              <a:cs typeface="Arial"/>
              <a:sym typeface="Arial"/>
            </a:endParaRPr>
          </a:p>
        </p:txBody>
      </p:sp>
      <p:sp>
        <p:nvSpPr>
          <p:cNvPr id="531" name="Google Shape;531;p64"/>
          <p:cNvSpPr/>
          <p:nvPr/>
        </p:nvSpPr>
        <p:spPr>
          <a:xfrm>
            <a:off x="301154" y="2982455"/>
            <a:ext cx="8419500" cy="1090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p>
        </p:txBody>
      </p:sp>
      <p:pic>
        <p:nvPicPr>
          <p:cNvPr id="532" name="Google Shape;532;p64"/>
          <p:cNvPicPr preferRelativeResize="0"/>
          <p:nvPr/>
        </p:nvPicPr>
        <p:blipFill>
          <a:blip r:embed="rId4">
            <a:alphaModFix/>
          </a:blip>
          <a:stretch>
            <a:fillRect/>
          </a:stretch>
        </p:blipFill>
        <p:spPr>
          <a:xfrm>
            <a:off x="301150" y="1542475"/>
            <a:ext cx="8419499" cy="1146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6" name="Shape 536"/>
        <p:cNvGrpSpPr/>
        <p:nvPr/>
      </p:nvGrpSpPr>
      <p:grpSpPr>
        <a:xfrm>
          <a:off x="0" y="0"/>
          <a:ext cx="0" cy="0"/>
          <a:chOff x="0" y="0"/>
          <a:chExt cx="0" cy="0"/>
        </a:xfrm>
      </p:grpSpPr>
      <p:sp>
        <p:nvSpPr>
          <p:cNvPr id="537" name="Google Shape;537;p65"/>
          <p:cNvSpPr txBox="1"/>
          <p:nvPr>
            <p:ph type="title"/>
          </p:nvPr>
        </p:nvSpPr>
        <p:spPr>
          <a:xfrm>
            <a:off x="3390747" y="561937"/>
            <a:ext cx="2362500" cy="4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8" name="Google Shape;538;p65"/>
          <p:cNvSpPr txBox="1"/>
          <p:nvPr/>
        </p:nvSpPr>
        <p:spPr>
          <a:xfrm>
            <a:off x="273200" y="1205800"/>
            <a:ext cx="8365200" cy="3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You can see the two categories of problems that could arise: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 I</a:t>
            </a:r>
            <a:r>
              <a:rPr lang="en-GB"/>
              <a:t>f the producer app writes to the log but fails to get the acknowledgement back over the network. This would put this producer in a bind: it could be that the write had actually succeed or it could be that it never got to Kafka at all. We don’t know! If we retry and it turns out the write had succeeded we could then have a duplicate; if we don’t retry and it turns out the write hadn’t succeed we’ll lose that write.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 The second problem comes on the consumer side. </a:t>
            </a:r>
            <a:endParaRPr/>
          </a:p>
          <a:p>
            <a:pPr indent="0" lvl="0" marL="0" rtl="0" algn="l">
              <a:spcBef>
                <a:spcPts val="0"/>
              </a:spcBef>
              <a:spcAft>
                <a:spcPts val="0"/>
              </a:spcAft>
              <a:buNone/>
            </a:pPr>
            <a:r>
              <a:rPr lang="en-GB"/>
              <a:t>The consumer application could read some messages from the log and write the results to its database, but fail before updating its offset marking its position. When that consumer was restarted (potentially automatically on a different machine using Kafka group management mechanism) that could result in duplicates. If the application updates its stored offset first and then updates the database, the failure could instead lead to missing that update upon restart.</a:t>
            </a:r>
            <a:endParaRPr/>
          </a:p>
        </p:txBody>
      </p:sp>
      <p:sp>
        <p:nvSpPr>
          <p:cNvPr id="539" name="Google Shape;539;p65"/>
          <p:cNvSpPr txBox="1"/>
          <p:nvPr/>
        </p:nvSpPr>
        <p:spPr>
          <a:xfrm>
            <a:off x="339125" y="471025"/>
            <a:ext cx="81579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2200">
                <a:latin typeface="Roboto"/>
                <a:ea typeface="Roboto"/>
                <a:cs typeface="Roboto"/>
                <a:sym typeface="Roboto"/>
              </a:rPr>
              <a:t>Why Kafka promises atleast once delivery not exactly once?</a:t>
            </a:r>
            <a:endParaRPr b="1" sz="2200">
              <a:latin typeface="Roboto"/>
              <a:ea typeface="Roboto"/>
              <a:cs typeface="Roboto"/>
              <a:sym typeface="Roboto"/>
            </a:endParaRPr>
          </a:p>
          <a:p>
            <a:pPr indent="0" lvl="0" marL="0" marR="0" rtl="0" algn="l">
              <a:lnSpc>
                <a:spcPct val="100000"/>
              </a:lnSpc>
              <a:spcBef>
                <a:spcPts val="0"/>
              </a:spcBef>
              <a:spcAft>
                <a:spcPts val="0"/>
              </a:spcAft>
              <a:buNone/>
            </a:pPr>
            <a:r>
              <a:t/>
            </a:r>
            <a:endParaRPr b="1" sz="3000">
              <a:latin typeface="Roboto"/>
              <a:ea typeface="Roboto"/>
              <a:cs typeface="Roboto"/>
              <a:sym typeface="Roboto"/>
            </a:endParaRPr>
          </a:p>
          <a:p>
            <a:pPr indent="0" lvl="0" marL="0" marR="0" rtl="0" algn="l">
              <a:lnSpc>
                <a:spcPct val="100000"/>
              </a:lnSpc>
              <a:spcBef>
                <a:spcPts val="0"/>
              </a:spcBef>
              <a:spcAft>
                <a:spcPts val="0"/>
              </a:spcAft>
              <a:buNone/>
            </a:pPr>
            <a:r>
              <a:t/>
            </a:r>
            <a:endParaRPr b="1" sz="3000">
              <a:latin typeface="Roboto"/>
              <a:ea typeface="Roboto"/>
              <a:cs typeface="Roboto"/>
              <a:sym typeface="Roboto"/>
            </a:endParaRPr>
          </a:p>
          <a:p>
            <a:pPr indent="0" lvl="0" marL="0" marR="0" rtl="0" algn="l">
              <a:lnSpc>
                <a:spcPct val="100000"/>
              </a:lnSpc>
              <a:spcBef>
                <a:spcPts val="0"/>
              </a:spcBef>
              <a:spcAft>
                <a:spcPts val="0"/>
              </a:spcAft>
              <a:buNone/>
            </a:pPr>
            <a:r>
              <a:t/>
            </a:r>
            <a:endParaRPr b="1" sz="3000">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6"/>
          <p:cNvSpPr txBox="1"/>
          <p:nvPr>
            <p:ph type="title"/>
          </p:nvPr>
        </p:nvSpPr>
        <p:spPr>
          <a:xfrm>
            <a:off x="3390747" y="561937"/>
            <a:ext cx="2362500" cy="4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5" name="Google Shape;545;p66"/>
          <p:cNvSpPr txBox="1"/>
          <p:nvPr/>
        </p:nvSpPr>
        <p:spPr>
          <a:xfrm>
            <a:off x="273200" y="1205800"/>
            <a:ext cx="8365200" cy="3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In order to achieve exactly once delivery, we will have to achieve the following -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 Message from Producer to Broker should be delivered only once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 Message should be consumed only once by consumer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Let's see what are the problems we face in order to </a:t>
            </a:r>
            <a:r>
              <a:rPr lang="en-GB"/>
              <a:t>achieve</a:t>
            </a:r>
            <a:r>
              <a:rPr lang="en-GB"/>
              <a:t> above</a:t>
            </a:r>
            <a:endParaRPr/>
          </a:p>
        </p:txBody>
      </p:sp>
      <p:sp>
        <p:nvSpPr>
          <p:cNvPr id="546" name="Google Shape;546;p66"/>
          <p:cNvSpPr txBox="1"/>
          <p:nvPr/>
        </p:nvSpPr>
        <p:spPr>
          <a:xfrm>
            <a:off x="339125" y="471025"/>
            <a:ext cx="81579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2200">
                <a:latin typeface="Roboto"/>
                <a:ea typeface="Roboto"/>
                <a:cs typeface="Roboto"/>
                <a:sym typeface="Roboto"/>
              </a:rPr>
              <a:t>Why Kafka promises atleast once delivery not exactly once?</a:t>
            </a:r>
            <a:endParaRPr b="1" sz="30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7"/>
          <p:cNvSpPr txBox="1"/>
          <p:nvPr>
            <p:ph type="title"/>
          </p:nvPr>
        </p:nvSpPr>
        <p:spPr>
          <a:xfrm>
            <a:off x="3390747" y="561937"/>
            <a:ext cx="2362500" cy="4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2" name="Google Shape;552;p67"/>
          <p:cNvSpPr txBox="1"/>
          <p:nvPr/>
        </p:nvSpPr>
        <p:spPr>
          <a:xfrm>
            <a:off x="273200" y="1205800"/>
            <a:ext cx="8365200" cy="3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sz="2000">
                <a:latin typeface="Roboto"/>
                <a:ea typeface="Roboto"/>
                <a:cs typeface="Roboto"/>
                <a:sym typeface="Roboto"/>
              </a:rPr>
              <a:t>Producer side </a:t>
            </a:r>
            <a:endParaRPr b="1" sz="2000">
              <a:latin typeface="Roboto"/>
              <a:ea typeface="Roboto"/>
              <a:cs typeface="Roboto"/>
              <a:sym typeface="Roboto"/>
            </a:endParaRPr>
          </a:p>
          <a:p>
            <a:pPr indent="0" lvl="0" marL="0" rtl="0" algn="l">
              <a:spcBef>
                <a:spcPts val="0"/>
              </a:spcBef>
              <a:spcAft>
                <a:spcPts val="0"/>
              </a:spcAft>
              <a:buNone/>
            </a:pPr>
            <a:r>
              <a:rPr b="1" lang="en-GB" sz="2000">
                <a:latin typeface="Roboto"/>
                <a:ea typeface="Roboto"/>
                <a:cs typeface="Roboto"/>
                <a:sym typeface="Roboto"/>
              </a:rPr>
              <a:t>Guarantee</a:t>
            </a:r>
            <a:endParaRPr b="1" sz="2000">
              <a:latin typeface="Roboto"/>
              <a:ea typeface="Roboto"/>
              <a:cs typeface="Roboto"/>
              <a:sym typeface="Roboto"/>
            </a:endParaRPr>
          </a:p>
          <a:p>
            <a:pPr indent="0" lvl="0" marL="0" rtl="0" algn="l">
              <a:spcBef>
                <a:spcPts val="0"/>
              </a:spcBef>
              <a:spcAft>
                <a:spcPts val="0"/>
              </a:spcAft>
              <a:buNone/>
            </a:pPr>
            <a:r>
              <a:t/>
            </a:r>
            <a:endParaRPr/>
          </a:p>
        </p:txBody>
      </p:sp>
      <p:sp>
        <p:nvSpPr>
          <p:cNvPr id="553" name="Google Shape;553;p67"/>
          <p:cNvSpPr txBox="1"/>
          <p:nvPr/>
        </p:nvSpPr>
        <p:spPr>
          <a:xfrm>
            <a:off x="273200" y="188400"/>
            <a:ext cx="8157900" cy="5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2200">
                <a:latin typeface="Roboto"/>
                <a:ea typeface="Roboto"/>
                <a:cs typeface="Roboto"/>
                <a:sym typeface="Roboto"/>
              </a:rPr>
              <a:t>Why </a:t>
            </a:r>
            <a:r>
              <a:rPr b="1" lang="en-GB" sz="2200">
                <a:latin typeface="Roboto"/>
                <a:ea typeface="Roboto"/>
                <a:cs typeface="Roboto"/>
                <a:sym typeface="Roboto"/>
              </a:rPr>
              <a:t>kafka</a:t>
            </a:r>
            <a:r>
              <a:rPr b="1" lang="en-GB" sz="2200">
                <a:latin typeface="Roboto"/>
                <a:ea typeface="Roboto"/>
                <a:cs typeface="Roboto"/>
                <a:sym typeface="Roboto"/>
              </a:rPr>
              <a:t> promises atleast once delivery not exactly once?</a:t>
            </a:r>
            <a:endParaRPr b="1" sz="2200">
              <a:latin typeface="Roboto"/>
              <a:ea typeface="Roboto"/>
              <a:cs typeface="Roboto"/>
              <a:sym typeface="Roboto"/>
            </a:endParaRPr>
          </a:p>
          <a:p>
            <a:pPr indent="0" lvl="0" marL="0" marR="0" rtl="0" algn="l">
              <a:lnSpc>
                <a:spcPct val="100000"/>
              </a:lnSpc>
              <a:spcBef>
                <a:spcPts val="0"/>
              </a:spcBef>
              <a:spcAft>
                <a:spcPts val="0"/>
              </a:spcAft>
              <a:buNone/>
            </a:pPr>
            <a:r>
              <a:t/>
            </a:r>
            <a:endParaRPr b="1" sz="3000">
              <a:latin typeface="Roboto"/>
              <a:ea typeface="Roboto"/>
              <a:cs typeface="Roboto"/>
              <a:sym typeface="Roboto"/>
            </a:endParaRPr>
          </a:p>
          <a:p>
            <a:pPr indent="0" lvl="0" marL="0" marR="0" rtl="0" algn="l">
              <a:lnSpc>
                <a:spcPct val="100000"/>
              </a:lnSpc>
              <a:spcBef>
                <a:spcPts val="0"/>
              </a:spcBef>
              <a:spcAft>
                <a:spcPts val="0"/>
              </a:spcAft>
              <a:buNone/>
            </a:pPr>
            <a:r>
              <a:t/>
            </a:r>
            <a:endParaRPr b="1" sz="3000">
              <a:latin typeface="Roboto"/>
              <a:ea typeface="Roboto"/>
              <a:cs typeface="Roboto"/>
              <a:sym typeface="Roboto"/>
            </a:endParaRPr>
          </a:p>
          <a:p>
            <a:pPr indent="0" lvl="0" marL="0" marR="0" rtl="0" algn="l">
              <a:lnSpc>
                <a:spcPct val="100000"/>
              </a:lnSpc>
              <a:spcBef>
                <a:spcPts val="0"/>
              </a:spcBef>
              <a:spcAft>
                <a:spcPts val="0"/>
              </a:spcAft>
              <a:buNone/>
            </a:pPr>
            <a:r>
              <a:t/>
            </a:r>
            <a:endParaRPr b="1" sz="3000">
              <a:latin typeface="Roboto"/>
              <a:ea typeface="Roboto"/>
              <a:cs typeface="Roboto"/>
              <a:sym typeface="Roboto"/>
            </a:endParaRPr>
          </a:p>
        </p:txBody>
      </p:sp>
      <p:pic>
        <p:nvPicPr>
          <p:cNvPr id="554" name="Google Shape;554;p67"/>
          <p:cNvPicPr preferRelativeResize="0"/>
          <p:nvPr/>
        </p:nvPicPr>
        <p:blipFill>
          <a:blip r:embed="rId3">
            <a:alphaModFix/>
          </a:blip>
          <a:stretch>
            <a:fillRect/>
          </a:stretch>
        </p:blipFill>
        <p:spPr>
          <a:xfrm>
            <a:off x="2138400" y="917200"/>
            <a:ext cx="6829727" cy="38460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8"/>
          <p:cNvSpPr txBox="1"/>
          <p:nvPr>
            <p:ph type="title"/>
          </p:nvPr>
        </p:nvSpPr>
        <p:spPr>
          <a:xfrm>
            <a:off x="3390747" y="561937"/>
            <a:ext cx="2362500" cy="4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60" name="Google Shape;560;p68"/>
          <p:cNvSpPr txBox="1"/>
          <p:nvPr/>
        </p:nvSpPr>
        <p:spPr>
          <a:xfrm>
            <a:off x="273200" y="1205800"/>
            <a:ext cx="8365200" cy="3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sz="2000">
                <a:latin typeface="Roboto"/>
                <a:ea typeface="Roboto"/>
                <a:cs typeface="Roboto"/>
                <a:sym typeface="Roboto"/>
              </a:rPr>
              <a:t>Consumer</a:t>
            </a:r>
            <a:r>
              <a:rPr b="1" lang="en-GB" sz="2000">
                <a:latin typeface="Roboto"/>
                <a:ea typeface="Roboto"/>
                <a:cs typeface="Roboto"/>
                <a:sym typeface="Roboto"/>
              </a:rPr>
              <a:t> side </a:t>
            </a:r>
            <a:endParaRPr b="1" sz="2000">
              <a:latin typeface="Roboto"/>
              <a:ea typeface="Roboto"/>
              <a:cs typeface="Roboto"/>
              <a:sym typeface="Roboto"/>
            </a:endParaRPr>
          </a:p>
          <a:p>
            <a:pPr indent="0" lvl="0" marL="0" rtl="0" algn="l">
              <a:spcBef>
                <a:spcPts val="0"/>
              </a:spcBef>
              <a:spcAft>
                <a:spcPts val="0"/>
              </a:spcAft>
              <a:buNone/>
            </a:pPr>
            <a:r>
              <a:rPr b="1" lang="en-GB" sz="2000">
                <a:latin typeface="Roboto"/>
                <a:ea typeface="Roboto"/>
                <a:cs typeface="Roboto"/>
                <a:sym typeface="Roboto"/>
              </a:rPr>
              <a:t>Guarantee</a:t>
            </a:r>
            <a:endParaRPr b="1" sz="2000">
              <a:latin typeface="Roboto"/>
              <a:ea typeface="Roboto"/>
              <a:cs typeface="Roboto"/>
              <a:sym typeface="Roboto"/>
            </a:endParaRPr>
          </a:p>
          <a:p>
            <a:pPr indent="0" lvl="0" marL="0" rtl="0" algn="l">
              <a:spcBef>
                <a:spcPts val="0"/>
              </a:spcBef>
              <a:spcAft>
                <a:spcPts val="0"/>
              </a:spcAft>
              <a:buNone/>
            </a:pPr>
            <a:r>
              <a:t/>
            </a:r>
            <a:endParaRPr/>
          </a:p>
        </p:txBody>
      </p:sp>
      <p:sp>
        <p:nvSpPr>
          <p:cNvPr id="561" name="Google Shape;561;p68"/>
          <p:cNvSpPr txBox="1"/>
          <p:nvPr/>
        </p:nvSpPr>
        <p:spPr>
          <a:xfrm>
            <a:off x="273200" y="188400"/>
            <a:ext cx="8157900" cy="5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2200">
                <a:latin typeface="Roboto"/>
                <a:ea typeface="Roboto"/>
                <a:cs typeface="Roboto"/>
                <a:sym typeface="Roboto"/>
              </a:rPr>
              <a:t>Why kafka promises atleast once delivery not exactly once?</a:t>
            </a:r>
            <a:endParaRPr b="1" sz="2200">
              <a:latin typeface="Roboto"/>
              <a:ea typeface="Roboto"/>
              <a:cs typeface="Roboto"/>
              <a:sym typeface="Roboto"/>
            </a:endParaRPr>
          </a:p>
          <a:p>
            <a:pPr indent="0" lvl="0" marL="0" marR="0" rtl="0" algn="l">
              <a:lnSpc>
                <a:spcPct val="100000"/>
              </a:lnSpc>
              <a:spcBef>
                <a:spcPts val="0"/>
              </a:spcBef>
              <a:spcAft>
                <a:spcPts val="0"/>
              </a:spcAft>
              <a:buNone/>
            </a:pPr>
            <a:r>
              <a:t/>
            </a:r>
            <a:endParaRPr b="1" sz="3000">
              <a:latin typeface="Roboto"/>
              <a:ea typeface="Roboto"/>
              <a:cs typeface="Roboto"/>
              <a:sym typeface="Roboto"/>
            </a:endParaRPr>
          </a:p>
          <a:p>
            <a:pPr indent="0" lvl="0" marL="0" marR="0" rtl="0" algn="l">
              <a:lnSpc>
                <a:spcPct val="100000"/>
              </a:lnSpc>
              <a:spcBef>
                <a:spcPts val="0"/>
              </a:spcBef>
              <a:spcAft>
                <a:spcPts val="0"/>
              </a:spcAft>
              <a:buNone/>
            </a:pPr>
            <a:r>
              <a:t/>
            </a:r>
            <a:endParaRPr b="1" sz="3000">
              <a:latin typeface="Roboto"/>
              <a:ea typeface="Roboto"/>
              <a:cs typeface="Roboto"/>
              <a:sym typeface="Roboto"/>
            </a:endParaRPr>
          </a:p>
          <a:p>
            <a:pPr indent="0" lvl="0" marL="0" marR="0" rtl="0" algn="l">
              <a:lnSpc>
                <a:spcPct val="100000"/>
              </a:lnSpc>
              <a:spcBef>
                <a:spcPts val="0"/>
              </a:spcBef>
              <a:spcAft>
                <a:spcPts val="0"/>
              </a:spcAft>
              <a:buNone/>
            </a:pPr>
            <a:r>
              <a:t/>
            </a:r>
            <a:endParaRPr b="1" sz="3000">
              <a:latin typeface="Roboto"/>
              <a:ea typeface="Roboto"/>
              <a:cs typeface="Roboto"/>
              <a:sym typeface="Roboto"/>
            </a:endParaRPr>
          </a:p>
        </p:txBody>
      </p:sp>
      <p:pic>
        <p:nvPicPr>
          <p:cNvPr id="562" name="Google Shape;562;p68"/>
          <p:cNvPicPr preferRelativeResize="0"/>
          <p:nvPr/>
        </p:nvPicPr>
        <p:blipFill>
          <a:blip r:embed="rId3">
            <a:alphaModFix/>
          </a:blip>
          <a:stretch>
            <a:fillRect/>
          </a:stretch>
        </p:blipFill>
        <p:spPr>
          <a:xfrm>
            <a:off x="3390750" y="767513"/>
            <a:ext cx="6754375" cy="4145376"/>
          </a:xfrm>
          <a:prstGeom prst="rect">
            <a:avLst/>
          </a:prstGeom>
          <a:noFill/>
          <a:ln>
            <a:noFill/>
          </a:ln>
        </p:spPr>
      </p:pic>
      <p:pic>
        <p:nvPicPr>
          <p:cNvPr id="563" name="Google Shape;563;p68"/>
          <p:cNvPicPr preferRelativeResize="0"/>
          <p:nvPr/>
        </p:nvPicPr>
        <p:blipFill>
          <a:blip r:embed="rId4">
            <a:alphaModFix/>
          </a:blip>
          <a:stretch>
            <a:fillRect/>
          </a:stretch>
        </p:blipFill>
        <p:spPr>
          <a:xfrm>
            <a:off x="-866675" y="1384200"/>
            <a:ext cx="5039876" cy="923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type="title"/>
          </p:nvPr>
        </p:nvSpPr>
        <p:spPr>
          <a:xfrm>
            <a:off x="457200" y="205979"/>
            <a:ext cx="8229600" cy="537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82C0"/>
              </a:buClr>
              <a:buSzPts val="2880"/>
              <a:buFont typeface="Corbel"/>
              <a:buNone/>
            </a:pPr>
            <a:r>
              <a:rPr lang="en-GB" sz="2880"/>
              <a:t>How company starts</a:t>
            </a:r>
            <a:endParaRPr sz="2880"/>
          </a:p>
        </p:txBody>
      </p:sp>
      <p:sp>
        <p:nvSpPr>
          <p:cNvPr id="221" name="Google Shape;221;p24"/>
          <p:cNvSpPr txBox="1"/>
          <p:nvPr>
            <p:ph idx="12" type="sldNum"/>
          </p:nvPr>
        </p:nvSpPr>
        <p:spPr>
          <a:xfrm>
            <a:off x="6553200" y="4705350"/>
            <a:ext cx="2133600" cy="19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222" name="Google Shape;222;p24"/>
          <p:cNvPicPr preferRelativeResize="0"/>
          <p:nvPr/>
        </p:nvPicPr>
        <p:blipFill>
          <a:blip r:embed="rId3">
            <a:alphaModFix/>
          </a:blip>
          <a:stretch>
            <a:fillRect/>
          </a:stretch>
        </p:blipFill>
        <p:spPr>
          <a:xfrm>
            <a:off x="840425" y="1463700"/>
            <a:ext cx="6264099" cy="32416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7" name="Shape 567"/>
        <p:cNvGrpSpPr/>
        <p:nvPr/>
      </p:nvGrpSpPr>
      <p:grpSpPr>
        <a:xfrm>
          <a:off x="0" y="0"/>
          <a:ext cx="0" cy="0"/>
          <a:chOff x="0" y="0"/>
          <a:chExt cx="0" cy="0"/>
        </a:xfrm>
      </p:grpSpPr>
      <p:sp>
        <p:nvSpPr>
          <p:cNvPr id="568" name="Google Shape;568;p69"/>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569" name="Google Shape;569;p69"/>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0" name="Google Shape;570;p69"/>
          <p:cNvSpPr txBox="1"/>
          <p:nvPr>
            <p:ph type="title"/>
          </p:nvPr>
        </p:nvSpPr>
        <p:spPr>
          <a:xfrm>
            <a:off x="336774" y="510470"/>
            <a:ext cx="5699100" cy="482700"/>
          </a:xfrm>
          <a:prstGeom prst="rect">
            <a:avLst/>
          </a:prstGeom>
          <a:noFill/>
          <a:ln>
            <a:noFill/>
          </a:ln>
        </p:spPr>
        <p:txBody>
          <a:bodyPr anchorCtr="0" anchor="t" bIns="0" lIns="0" spcFirstLastPara="1" rIns="0" wrap="square" tIns="12700">
            <a:noAutofit/>
          </a:bodyPr>
          <a:lstStyle/>
          <a:p>
            <a:pPr indent="0" lvl="0" marL="12700" rtl="0" algn="l">
              <a:spcBef>
                <a:spcPts val="0"/>
              </a:spcBef>
              <a:spcAft>
                <a:spcPts val="0"/>
              </a:spcAft>
              <a:buNone/>
            </a:pPr>
            <a:r>
              <a:rPr lang="en-GB">
                <a:solidFill>
                  <a:srgbClr val="000000"/>
                </a:solidFill>
              </a:rPr>
              <a:t>Kafka Topic Properties </a:t>
            </a:r>
            <a:endParaRPr/>
          </a:p>
          <a:p>
            <a:pPr indent="0" lvl="0" marL="12700" rtl="0" algn="l">
              <a:lnSpc>
                <a:spcPct val="100000"/>
              </a:lnSpc>
              <a:spcBef>
                <a:spcPts val="0"/>
              </a:spcBef>
              <a:spcAft>
                <a:spcPts val="0"/>
              </a:spcAft>
              <a:buNone/>
            </a:pPr>
            <a:r>
              <a:t/>
            </a:r>
            <a:endParaRPr/>
          </a:p>
        </p:txBody>
      </p:sp>
      <p:sp>
        <p:nvSpPr>
          <p:cNvPr id="571" name="Google Shape;571;p69"/>
          <p:cNvSpPr txBox="1"/>
          <p:nvPr/>
        </p:nvSpPr>
        <p:spPr>
          <a:xfrm>
            <a:off x="336775" y="1266275"/>
            <a:ext cx="8426700" cy="37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Char char="●"/>
            </a:pPr>
            <a:r>
              <a:rPr lang="en-GB" sz="1800">
                <a:latin typeface="Roboto"/>
                <a:ea typeface="Roboto"/>
                <a:cs typeface="Roboto"/>
                <a:sym typeface="Roboto"/>
              </a:rPr>
              <a:t>bin/kafka-topics.sh --zookeeper localhost:2181 --create  --topic yourTopicName --partitions 1 --replication-factor 3  --config min.insync.replicas=2</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--replication-factor = 3 means data partition data should be present in 1 Leader + 2 Followers</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457200" marR="0" rtl="0" algn="l">
              <a:lnSpc>
                <a:spcPct val="115000"/>
              </a:lnSpc>
              <a:spcBef>
                <a:spcPts val="600"/>
              </a:spcBef>
              <a:spcAft>
                <a:spcPts val="0"/>
              </a:spcAft>
              <a:buSzPts val="1800"/>
              <a:buFont typeface="Roboto"/>
              <a:buChar char="●"/>
            </a:pPr>
            <a:r>
              <a:rPr lang="en-GB" sz="1800">
                <a:latin typeface="Roboto"/>
                <a:ea typeface="Roboto"/>
                <a:cs typeface="Roboto"/>
                <a:sym typeface="Roboto"/>
              </a:rPr>
              <a:t>min.insync.replicas specifies the minimum number of replicas that must </a:t>
            </a:r>
            <a:r>
              <a:rPr lang="en-GB" sz="1800">
                <a:latin typeface="Roboto"/>
                <a:ea typeface="Roboto"/>
                <a:cs typeface="Roboto"/>
                <a:sym typeface="Roboto"/>
              </a:rPr>
              <a:t>acknowledge</a:t>
            </a:r>
            <a:r>
              <a:rPr lang="en-GB" sz="1800">
                <a:latin typeface="Roboto"/>
                <a:ea typeface="Roboto"/>
                <a:cs typeface="Roboto"/>
                <a:sym typeface="Roboto"/>
              </a:rPr>
              <a:t> a write in order to consider this write as successful. </a:t>
            </a:r>
            <a:endParaRPr sz="1800">
              <a:latin typeface="Roboto"/>
              <a:ea typeface="Roboto"/>
              <a:cs typeface="Roboto"/>
              <a:sym typeface="Roboto"/>
            </a:endParaRPr>
          </a:p>
          <a:p>
            <a:pPr indent="0" lvl="0" marL="457200" marR="0" rtl="0" algn="l">
              <a:lnSpc>
                <a:spcPct val="100000"/>
              </a:lnSpc>
              <a:spcBef>
                <a:spcPts val="110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min.insync.replicas = 3 means 1 Leader + 2 Followers</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242729"/>
              </a:solidFill>
              <a:highlight>
                <a:srgbClr val="FFFFFF"/>
              </a:highlight>
            </a:endParaRPr>
          </a:p>
          <a:p>
            <a:pPr indent="0" lvl="0" marL="0" marR="0" rtl="0" algn="l">
              <a:lnSpc>
                <a:spcPct val="100000"/>
              </a:lnSpc>
              <a:spcBef>
                <a:spcPts val="0"/>
              </a:spcBef>
              <a:spcAft>
                <a:spcPts val="0"/>
              </a:spcAft>
              <a:buNone/>
            </a:pPr>
            <a:r>
              <a:t/>
            </a:r>
            <a:endParaRPr sz="1150">
              <a:solidFill>
                <a:srgbClr val="242729"/>
              </a:solidFill>
              <a:highlight>
                <a:srgbClr val="FFFFFF"/>
              </a:highlight>
            </a:endParaRPr>
          </a:p>
          <a:p>
            <a:pPr indent="457200" lvl="0" marL="457200" marR="0" rtl="0" algn="l">
              <a:lnSpc>
                <a:spcPct val="100000"/>
              </a:lnSpc>
              <a:spcBef>
                <a:spcPts val="0"/>
              </a:spcBef>
              <a:spcAft>
                <a:spcPts val="0"/>
              </a:spcAft>
              <a:buNone/>
            </a:pPr>
            <a:r>
              <a:t/>
            </a:r>
            <a:endParaRPr sz="1800">
              <a:latin typeface="Roboto"/>
              <a:ea typeface="Roboto"/>
              <a:cs typeface="Roboto"/>
              <a:sym typeface="Roboto"/>
            </a:endParaRPr>
          </a:p>
          <a:p>
            <a:pPr indent="45720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5" name="Shape 575"/>
        <p:cNvGrpSpPr/>
        <p:nvPr/>
      </p:nvGrpSpPr>
      <p:grpSpPr>
        <a:xfrm>
          <a:off x="0" y="0"/>
          <a:ext cx="0" cy="0"/>
          <a:chOff x="0" y="0"/>
          <a:chExt cx="0" cy="0"/>
        </a:xfrm>
      </p:grpSpPr>
      <p:sp>
        <p:nvSpPr>
          <p:cNvPr id="576" name="Google Shape;576;p70"/>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577" name="Google Shape;577;p70"/>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8" name="Google Shape;578;p70"/>
          <p:cNvSpPr txBox="1"/>
          <p:nvPr>
            <p:ph type="title"/>
          </p:nvPr>
        </p:nvSpPr>
        <p:spPr>
          <a:xfrm>
            <a:off x="260575" y="510475"/>
            <a:ext cx="8518200" cy="482700"/>
          </a:xfrm>
          <a:prstGeom prst="rect">
            <a:avLst/>
          </a:prstGeom>
          <a:noFill/>
          <a:ln>
            <a:noFill/>
          </a:ln>
        </p:spPr>
        <p:txBody>
          <a:bodyPr anchorCtr="0" anchor="t" bIns="0" lIns="0" spcFirstLastPara="1" rIns="0" wrap="square" tIns="12700">
            <a:noAutofit/>
          </a:bodyPr>
          <a:lstStyle/>
          <a:p>
            <a:pPr indent="0" lvl="0" marL="12700" rtl="0" algn="l">
              <a:spcBef>
                <a:spcPts val="0"/>
              </a:spcBef>
              <a:spcAft>
                <a:spcPts val="0"/>
              </a:spcAft>
              <a:buNone/>
            </a:pPr>
            <a:r>
              <a:rPr lang="en-GB">
                <a:solidFill>
                  <a:srgbClr val="000000"/>
                </a:solidFill>
              </a:rPr>
              <a:t>Min.insync.replicas and Acks Parameter</a:t>
            </a:r>
            <a:endParaRPr/>
          </a:p>
          <a:p>
            <a:pPr indent="0" lvl="0" marL="12700" rtl="0" algn="l">
              <a:lnSpc>
                <a:spcPct val="100000"/>
              </a:lnSpc>
              <a:spcBef>
                <a:spcPts val="0"/>
              </a:spcBef>
              <a:spcAft>
                <a:spcPts val="0"/>
              </a:spcAft>
              <a:buNone/>
            </a:pPr>
            <a:r>
              <a:t/>
            </a:r>
            <a:endParaRPr/>
          </a:p>
        </p:txBody>
      </p:sp>
      <p:sp>
        <p:nvSpPr>
          <p:cNvPr id="579" name="Google Shape;579;p70"/>
          <p:cNvSpPr txBox="1"/>
          <p:nvPr/>
        </p:nvSpPr>
        <p:spPr>
          <a:xfrm>
            <a:off x="336775" y="1266275"/>
            <a:ext cx="8426700" cy="3585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Font typeface="Roboto"/>
              <a:buChar char="●"/>
            </a:pPr>
            <a:r>
              <a:rPr lang="en-GB" sz="1800">
                <a:latin typeface="Roboto"/>
                <a:ea typeface="Roboto"/>
                <a:cs typeface="Roboto"/>
                <a:sym typeface="Roboto"/>
              </a:rPr>
              <a:t>min.insync.replicas can be specified on creating topics.</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GB" sz="1800">
                <a:latin typeface="Roboto"/>
                <a:ea typeface="Roboto"/>
                <a:cs typeface="Roboto"/>
                <a:sym typeface="Roboto"/>
              </a:rPr>
              <a:t>min.insync.replicas and acks to “all” (or “-1”) specifies the minimum number of replicas that must acknowledge a write in order to consider this write as successful </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GB" sz="1800">
                <a:latin typeface="Roboto"/>
                <a:ea typeface="Roboto"/>
                <a:cs typeface="Roboto"/>
                <a:sym typeface="Roboto"/>
              </a:rPr>
              <a:t>If this minimum cannot be met, then the producer will raise an exception (either NotEnoughReplicas or NotEnoughReplicasAfterAppend).</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GB" sz="1800">
                <a:latin typeface="Roboto"/>
                <a:ea typeface="Roboto"/>
                <a:cs typeface="Roboto"/>
                <a:sym typeface="Roboto"/>
              </a:rPr>
              <a:t>min.insync.replicas and acks allow you to enforce greater durability guarantees. A typical scenario would be to create a topic with a replication factor of 3, set min.insync.replicas to 2, and produce with acks of “all”. This will ensure that the producer raises an exception if a majority of replicas do not receive a write.</a:t>
            </a:r>
            <a:endParaRPr sz="1800">
              <a:latin typeface="Roboto"/>
              <a:ea typeface="Roboto"/>
              <a:cs typeface="Roboto"/>
              <a:sym typeface="Roboto"/>
            </a:endParaRPr>
          </a:p>
          <a:p>
            <a:pPr indent="0" lvl="0" marL="457200" rtl="0" algn="l">
              <a:spcBef>
                <a:spcPts val="110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242729"/>
              </a:solidFill>
              <a:highlight>
                <a:srgbClr val="FFFFFF"/>
              </a:highlight>
            </a:endParaRPr>
          </a:p>
          <a:p>
            <a:pPr indent="0" lvl="0" marL="0" marR="0" rtl="0" algn="l">
              <a:lnSpc>
                <a:spcPct val="100000"/>
              </a:lnSpc>
              <a:spcBef>
                <a:spcPts val="0"/>
              </a:spcBef>
              <a:spcAft>
                <a:spcPts val="0"/>
              </a:spcAft>
              <a:buNone/>
            </a:pPr>
            <a:r>
              <a:t/>
            </a:r>
            <a:endParaRPr sz="1150">
              <a:solidFill>
                <a:srgbClr val="242729"/>
              </a:solidFill>
              <a:highlight>
                <a:srgbClr val="FFFFFF"/>
              </a:highlight>
            </a:endParaRPr>
          </a:p>
          <a:p>
            <a:pPr indent="457200" lvl="0" marL="457200" marR="0" rtl="0" algn="l">
              <a:lnSpc>
                <a:spcPct val="100000"/>
              </a:lnSpc>
              <a:spcBef>
                <a:spcPts val="0"/>
              </a:spcBef>
              <a:spcAft>
                <a:spcPts val="0"/>
              </a:spcAft>
              <a:buNone/>
            </a:pPr>
            <a:r>
              <a:t/>
            </a:r>
            <a:endParaRPr sz="1800">
              <a:latin typeface="Roboto"/>
              <a:ea typeface="Roboto"/>
              <a:cs typeface="Roboto"/>
              <a:sym typeface="Roboto"/>
            </a:endParaRPr>
          </a:p>
          <a:p>
            <a:pPr indent="45720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1"/>
          <p:cNvSpPr txBox="1"/>
          <p:nvPr>
            <p:ph type="title"/>
          </p:nvPr>
        </p:nvSpPr>
        <p:spPr>
          <a:xfrm>
            <a:off x="728375" y="1938625"/>
            <a:ext cx="7104600" cy="14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3700"/>
              <a:t>Demo!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7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8" name="Shape 588"/>
        <p:cNvGrpSpPr/>
        <p:nvPr/>
      </p:nvGrpSpPr>
      <p:grpSpPr>
        <a:xfrm>
          <a:off x="0" y="0"/>
          <a:ext cx="0" cy="0"/>
          <a:chOff x="0" y="0"/>
          <a:chExt cx="0" cy="0"/>
        </a:xfrm>
      </p:grpSpPr>
      <p:sp>
        <p:nvSpPr>
          <p:cNvPr id="589" name="Google Shape;589;p72"/>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590" name="Google Shape;590;p72"/>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1" name="Google Shape;591;p72"/>
          <p:cNvSpPr txBox="1"/>
          <p:nvPr>
            <p:ph type="title"/>
          </p:nvPr>
        </p:nvSpPr>
        <p:spPr>
          <a:xfrm>
            <a:off x="336774" y="510470"/>
            <a:ext cx="56991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More to explore</a:t>
            </a:r>
            <a:endParaRPr/>
          </a:p>
        </p:txBody>
      </p:sp>
      <p:sp>
        <p:nvSpPr>
          <p:cNvPr id="592" name="Google Shape;592;p72"/>
          <p:cNvSpPr txBox="1"/>
          <p:nvPr/>
        </p:nvSpPr>
        <p:spPr>
          <a:xfrm>
            <a:off x="358650" y="1134375"/>
            <a:ext cx="8426700" cy="377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a:latin typeface="Roboto"/>
                <a:ea typeface="Roboto"/>
                <a:cs typeface="Roboto"/>
                <a:sym typeface="Roboto"/>
              </a:rPr>
              <a:t>Producer design</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Font typeface="Roboto"/>
              <a:buChar char="●"/>
            </a:pPr>
            <a:r>
              <a:rPr lang="en-GB" sz="1800">
                <a:latin typeface="Roboto"/>
                <a:ea typeface="Roboto"/>
                <a:cs typeface="Roboto"/>
                <a:sym typeface="Roboto"/>
              </a:rPr>
              <a:t>Consumer properties</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Char char="●"/>
            </a:pPr>
            <a:r>
              <a:rPr lang="en-GB" sz="1800">
                <a:latin typeface="Roboto"/>
                <a:ea typeface="Roboto"/>
                <a:cs typeface="Roboto"/>
                <a:sym typeface="Roboto"/>
              </a:rPr>
              <a:t>Why Kafka is so Fastt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242729"/>
              </a:solidFill>
              <a:highlight>
                <a:srgbClr val="FFFFFF"/>
              </a:highlight>
            </a:endParaRPr>
          </a:p>
          <a:p>
            <a:pPr indent="0" lvl="0" marL="0" marR="0" rtl="0" algn="l">
              <a:lnSpc>
                <a:spcPct val="100000"/>
              </a:lnSpc>
              <a:spcBef>
                <a:spcPts val="0"/>
              </a:spcBef>
              <a:spcAft>
                <a:spcPts val="0"/>
              </a:spcAft>
              <a:buNone/>
            </a:pPr>
            <a:r>
              <a:t/>
            </a:r>
            <a:endParaRPr sz="1150">
              <a:solidFill>
                <a:srgbClr val="242729"/>
              </a:solidFill>
              <a:highlight>
                <a:srgbClr val="FFFFFF"/>
              </a:highlight>
            </a:endParaRPr>
          </a:p>
          <a:p>
            <a:pPr indent="457200" lvl="0" marL="457200" marR="0" rtl="0" algn="l">
              <a:lnSpc>
                <a:spcPct val="100000"/>
              </a:lnSpc>
              <a:spcBef>
                <a:spcPts val="0"/>
              </a:spcBef>
              <a:spcAft>
                <a:spcPts val="0"/>
              </a:spcAft>
              <a:buNone/>
            </a:pPr>
            <a:r>
              <a:t/>
            </a:r>
            <a:endParaRPr sz="1800">
              <a:latin typeface="Roboto"/>
              <a:ea typeface="Roboto"/>
              <a:cs typeface="Roboto"/>
              <a:sym typeface="Roboto"/>
            </a:endParaRPr>
          </a:p>
          <a:p>
            <a:pPr indent="45720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6" name="Shape 596"/>
        <p:cNvGrpSpPr/>
        <p:nvPr/>
      </p:nvGrpSpPr>
      <p:grpSpPr>
        <a:xfrm>
          <a:off x="0" y="0"/>
          <a:ext cx="0" cy="0"/>
          <a:chOff x="0" y="0"/>
          <a:chExt cx="0" cy="0"/>
        </a:xfrm>
      </p:grpSpPr>
      <p:sp>
        <p:nvSpPr>
          <p:cNvPr id="597" name="Google Shape;597;p73"/>
          <p:cNvSpPr txBox="1"/>
          <p:nvPr/>
        </p:nvSpPr>
        <p:spPr>
          <a:xfrm>
            <a:off x="8475573" y="185140"/>
            <a:ext cx="1968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None/>
            </a:pPr>
            <a:r>
              <a:rPr lang="en-GB" sz="1200">
                <a:solidFill>
                  <a:srgbClr val="C8C8C8"/>
                </a:solidFill>
                <a:latin typeface="Roboto"/>
                <a:ea typeface="Roboto"/>
                <a:cs typeface="Roboto"/>
                <a:sym typeface="Roboto"/>
              </a:rPr>
              <a:t>13</a:t>
            </a:r>
            <a:endParaRPr sz="1200">
              <a:latin typeface="Roboto"/>
              <a:ea typeface="Roboto"/>
              <a:cs typeface="Roboto"/>
              <a:sym typeface="Roboto"/>
            </a:endParaRPr>
          </a:p>
        </p:txBody>
      </p:sp>
      <p:sp>
        <p:nvSpPr>
          <p:cNvPr id="598" name="Google Shape;598;p73"/>
          <p:cNvSpPr/>
          <p:nvPr/>
        </p:nvSpPr>
        <p:spPr>
          <a:xfrm>
            <a:off x="8335797" y="457200"/>
            <a:ext cx="476884" cy="0"/>
          </a:xfrm>
          <a:custGeom>
            <a:rect b="b" l="l" r="r" t="t"/>
            <a:pathLst>
              <a:path extrusionOk="0" h="120000" w="476884">
                <a:moveTo>
                  <a:pt x="0" y="0"/>
                </a:moveTo>
                <a:lnTo>
                  <a:pt x="476400" y="0"/>
                </a:lnTo>
              </a:path>
            </a:pathLst>
          </a:custGeom>
          <a:noFill/>
          <a:ln cap="flat" cmpd="sng" w="9525">
            <a:solidFill>
              <a:srgbClr val="C8C8C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9" name="Google Shape;599;p73"/>
          <p:cNvSpPr txBox="1"/>
          <p:nvPr>
            <p:ph type="title"/>
          </p:nvPr>
        </p:nvSpPr>
        <p:spPr>
          <a:xfrm>
            <a:off x="336774" y="510470"/>
            <a:ext cx="5699100" cy="482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GB">
                <a:solidFill>
                  <a:srgbClr val="000000"/>
                </a:solidFill>
              </a:rPr>
              <a:t>References</a:t>
            </a:r>
            <a:endParaRPr/>
          </a:p>
        </p:txBody>
      </p:sp>
      <p:sp>
        <p:nvSpPr>
          <p:cNvPr id="600" name="Google Shape;600;p73"/>
          <p:cNvSpPr txBox="1"/>
          <p:nvPr/>
        </p:nvSpPr>
        <p:spPr>
          <a:xfrm>
            <a:off x="358650" y="1134375"/>
            <a:ext cx="8426700" cy="3585900"/>
          </a:xfrm>
          <a:prstGeom prst="rect">
            <a:avLst/>
          </a:prstGeom>
          <a:noFill/>
          <a:ln>
            <a:noFill/>
          </a:ln>
        </p:spPr>
        <p:txBody>
          <a:bodyPr anchorCtr="0" anchor="t" bIns="91425" lIns="91425" spcFirstLastPara="1" rIns="91425" wrap="square" tIns="91425">
            <a:noAutofit/>
          </a:bodyPr>
          <a:lstStyle/>
          <a:p>
            <a:pPr indent="-342900" lvl="0" marL="355600" marR="0" rtl="0" algn="l">
              <a:lnSpc>
                <a:spcPct val="100000"/>
              </a:lnSpc>
              <a:spcBef>
                <a:spcPts val="0"/>
              </a:spcBef>
              <a:spcAft>
                <a:spcPts val="0"/>
              </a:spcAft>
              <a:buSzPts val="1800"/>
              <a:buChar char="●"/>
            </a:pPr>
            <a:r>
              <a:rPr lang="en-GB" sz="1800" u="sng">
                <a:solidFill>
                  <a:schemeClr val="hlink"/>
                </a:solidFill>
                <a:latin typeface="Roboto"/>
                <a:ea typeface="Roboto"/>
                <a:cs typeface="Roboto"/>
                <a:sym typeface="Roboto"/>
                <a:hlinkClick r:id="rId3"/>
              </a:rPr>
              <a:t>https://book.huihoo.com/pdf/confluent-kafka-definitive-guide-complete.pdf</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marR="0" rtl="0" algn="l">
              <a:lnSpc>
                <a:spcPct val="100000"/>
              </a:lnSpc>
              <a:spcBef>
                <a:spcPts val="0"/>
              </a:spcBef>
              <a:spcAft>
                <a:spcPts val="0"/>
              </a:spcAft>
              <a:buSzPts val="1800"/>
              <a:buFont typeface="Roboto"/>
              <a:buChar char="●"/>
            </a:pPr>
            <a:r>
              <a:rPr lang="en-GB" sz="1800" u="sng">
                <a:solidFill>
                  <a:schemeClr val="hlink"/>
                </a:solidFill>
                <a:latin typeface="Roboto"/>
                <a:ea typeface="Roboto"/>
                <a:cs typeface="Roboto"/>
                <a:sym typeface="Roboto"/>
                <a:hlinkClick r:id="rId4"/>
              </a:rPr>
              <a:t>https://docs.cloudera.com/documentation/kafka/latest/topics/kafka_ha.html</a:t>
            </a:r>
            <a:endParaRPr sz="1800">
              <a:latin typeface="Roboto"/>
              <a:ea typeface="Roboto"/>
              <a:cs typeface="Roboto"/>
              <a:sym typeface="Roboto"/>
            </a:endParaRPr>
          </a:p>
          <a:p>
            <a:pPr indent="0" lvl="0" marL="0" marR="0" rtl="0" algn="l">
              <a:lnSpc>
                <a:spcPct val="100000"/>
              </a:lnSpc>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Font typeface="Roboto"/>
              <a:buChar char="●"/>
            </a:pPr>
            <a:r>
              <a:rPr lang="en-GB" sz="1800" u="sng">
                <a:solidFill>
                  <a:schemeClr val="hlink"/>
                </a:solidFill>
                <a:latin typeface="Roboto"/>
                <a:ea typeface="Roboto"/>
                <a:cs typeface="Roboto"/>
                <a:sym typeface="Roboto"/>
                <a:hlinkClick r:id="rId5"/>
              </a:rPr>
              <a:t>https://kafka.apache.org/documentation.html#replication</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Font typeface="Roboto"/>
              <a:buChar char="●"/>
            </a:pPr>
            <a:r>
              <a:rPr lang="en-GB" sz="1800" u="sng">
                <a:solidFill>
                  <a:schemeClr val="hlink"/>
                </a:solidFill>
                <a:latin typeface="Roboto"/>
                <a:ea typeface="Roboto"/>
                <a:cs typeface="Roboto"/>
                <a:sym typeface="Roboto"/>
                <a:hlinkClick r:id="rId6"/>
              </a:rPr>
              <a:t>https://bravenewgeek.com/tag/leader-election/</a:t>
            </a:r>
            <a:endParaRPr sz="1800">
              <a:latin typeface="Roboto"/>
              <a:ea typeface="Roboto"/>
              <a:cs typeface="Roboto"/>
              <a:sym typeface="Roboto"/>
            </a:endParaRPr>
          </a:p>
          <a:p>
            <a:pPr indent="0" lvl="0" marL="457200" rtl="0" algn="l">
              <a:spcBef>
                <a:spcPts val="0"/>
              </a:spcBef>
              <a:spcAft>
                <a:spcPts val="0"/>
              </a:spcAft>
              <a:buNone/>
            </a:pPr>
            <a:r>
              <a:t/>
            </a:r>
            <a:endParaRPr sz="1800">
              <a:latin typeface="Roboto"/>
              <a:ea typeface="Roboto"/>
              <a:cs typeface="Roboto"/>
              <a:sym typeface="Roboto"/>
            </a:endParaRPr>
          </a:p>
          <a:p>
            <a:pPr indent="-342900" lvl="0" marL="355600" rtl="0" algn="l">
              <a:spcBef>
                <a:spcPts val="0"/>
              </a:spcBef>
              <a:spcAft>
                <a:spcPts val="0"/>
              </a:spcAft>
              <a:buSzPts val="1800"/>
              <a:buFont typeface="Roboto"/>
              <a:buChar char="●"/>
            </a:pPr>
            <a:r>
              <a:rPr lang="en-GB" sz="1800" u="sng">
                <a:solidFill>
                  <a:schemeClr val="hlink"/>
                </a:solidFill>
                <a:latin typeface="Roboto"/>
                <a:ea typeface="Roboto"/>
                <a:cs typeface="Roboto"/>
                <a:sym typeface="Roboto"/>
                <a:hlinkClick r:id="rId7"/>
              </a:rPr>
              <a:t>https://www.confluent.io/blog/exactly-once-semantics-are-possible-heres-how-apache-kafka-does-it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457200" marR="0" rtl="0" algn="l">
              <a:lnSpc>
                <a:spcPct val="100000"/>
              </a:lnSpc>
              <a:spcBef>
                <a:spcPts val="0"/>
              </a:spcBef>
              <a:spcAft>
                <a:spcPts val="0"/>
              </a:spcAft>
              <a:buNone/>
            </a:pPr>
            <a:r>
              <a:t/>
            </a:r>
            <a:endParaRPr sz="1150">
              <a:solidFill>
                <a:srgbClr val="242729"/>
              </a:solidFill>
              <a:highlight>
                <a:srgbClr val="FFFFFF"/>
              </a:highlight>
            </a:endParaRPr>
          </a:p>
          <a:p>
            <a:pPr indent="0" lvl="0" marL="0" marR="0" rtl="0" algn="l">
              <a:lnSpc>
                <a:spcPct val="100000"/>
              </a:lnSpc>
              <a:spcBef>
                <a:spcPts val="0"/>
              </a:spcBef>
              <a:spcAft>
                <a:spcPts val="0"/>
              </a:spcAft>
              <a:buNone/>
            </a:pPr>
            <a:r>
              <a:t/>
            </a:r>
            <a:endParaRPr sz="1150">
              <a:solidFill>
                <a:srgbClr val="242729"/>
              </a:solidFill>
              <a:highlight>
                <a:srgbClr val="FFFFFF"/>
              </a:highlight>
            </a:endParaRPr>
          </a:p>
          <a:p>
            <a:pPr indent="457200" lvl="0" marL="457200" marR="0" rtl="0" algn="l">
              <a:lnSpc>
                <a:spcPct val="100000"/>
              </a:lnSpc>
              <a:spcBef>
                <a:spcPts val="0"/>
              </a:spcBef>
              <a:spcAft>
                <a:spcPts val="0"/>
              </a:spcAft>
              <a:buNone/>
            </a:pPr>
            <a:r>
              <a:t/>
            </a:r>
            <a:endParaRPr sz="1800">
              <a:latin typeface="Roboto"/>
              <a:ea typeface="Roboto"/>
              <a:cs typeface="Roboto"/>
              <a:sym typeface="Roboto"/>
            </a:endParaRPr>
          </a:p>
          <a:p>
            <a:pPr indent="457200" lvl="0" marL="45720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457200" y="205979"/>
            <a:ext cx="8229600" cy="537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82C0"/>
              </a:buClr>
              <a:buSzPts val="2880"/>
              <a:buFont typeface="Corbel"/>
              <a:buNone/>
            </a:pPr>
            <a:r>
              <a:rPr lang="en-GB" sz="2880"/>
              <a:t>After a while..</a:t>
            </a:r>
            <a:endParaRPr sz="2880"/>
          </a:p>
        </p:txBody>
      </p:sp>
      <p:sp>
        <p:nvSpPr>
          <p:cNvPr id="228" name="Google Shape;228;p25"/>
          <p:cNvSpPr txBox="1"/>
          <p:nvPr>
            <p:ph idx="12" type="sldNum"/>
          </p:nvPr>
        </p:nvSpPr>
        <p:spPr>
          <a:xfrm>
            <a:off x="6553200" y="4705350"/>
            <a:ext cx="2133600" cy="19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229" name="Google Shape;229;p25"/>
          <p:cNvPicPr preferRelativeResize="0"/>
          <p:nvPr/>
        </p:nvPicPr>
        <p:blipFill>
          <a:blip r:embed="rId3">
            <a:alphaModFix/>
          </a:blip>
          <a:stretch>
            <a:fillRect/>
          </a:stretch>
        </p:blipFill>
        <p:spPr>
          <a:xfrm>
            <a:off x="410125" y="962604"/>
            <a:ext cx="7941037" cy="36575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457200" y="205979"/>
            <a:ext cx="8229600" cy="537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82C0"/>
              </a:buClr>
              <a:buSzPts val="2880"/>
              <a:buFont typeface="Corbel"/>
              <a:buNone/>
            </a:pPr>
            <a:r>
              <a:t/>
            </a:r>
            <a:endParaRPr sz="2880"/>
          </a:p>
        </p:txBody>
      </p:sp>
      <p:sp>
        <p:nvSpPr>
          <p:cNvPr id="235" name="Google Shape;235;p26"/>
          <p:cNvSpPr txBox="1"/>
          <p:nvPr>
            <p:ph idx="1" type="body"/>
          </p:nvPr>
        </p:nvSpPr>
        <p:spPr>
          <a:xfrm>
            <a:off x="457200" y="819150"/>
            <a:ext cx="8229600" cy="3775500"/>
          </a:xfrm>
          <a:prstGeom prst="rect">
            <a:avLst/>
          </a:prstGeom>
          <a:noFill/>
          <a:ln>
            <a:noFill/>
          </a:ln>
        </p:spPr>
        <p:txBody>
          <a:bodyPr anchorCtr="0" anchor="t" bIns="45700" lIns="91425" spcFirstLastPara="1" rIns="91425" wrap="square" tIns="45700">
            <a:noAutofit/>
          </a:bodyPr>
          <a:lstStyle/>
          <a:p>
            <a:pPr indent="-203200" lvl="0" marL="342900" rtl="0" algn="l">
              <a:spcBef>
                <a:spcPts val="0"/>
              </a:spcBef>
              <a:spcAft>
                <a:spcPts val="1600"/>
              </a:spcAft>
              <a:buClr>
                <a:srgbClr val="767A7D"/>
              </a:buClr>
              <a:buSzPts val="2200"/>
              <a:buFont typeface="Arial"/>
              <a:buNone/>
            </a:pPr>
            <a:r>
              <a:t/>
            </a:r>
            <a:endParaRPr/>
          </a:p>
        </p:txBody>
      </p:sp>
      <p:sp>
        <p:nvSpPr>
          <p:cNvPr id="236" name="Google Shape;236;p26"/>
          <p:cNvSpPr txBox="1"/>
          <p:nvPr>
            <p:ph idx="12" type="sldNum"/>
          </p:nvPr>
        </p:nvSpPr>
        <p:spPr>
          <a:xfrm>
            <a:off x="6553200" y="4705350"/>
            <a:ext cx="2133600" cy="19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237" name="Google Shape;237;p26"/>
          <p:cNvPicPr preferRelativeResize="0"/>
          <p:nvPr/>
        </p:nvPicPr>
        <p:blipFill rotWithShape="1">
          <a:blip r:embed="rId3">
            <a:alphaModFix/>
          </a:blip>
          <a:srcRect b="0" l="0" r="0" t="0"/>
          <a:stretch/>
        </p:blipFill>
        <p:spPr>
          <a:xfrm>
            <a:off x="1498145" y="228601"/>
            <a:ext cx="5731328" cy="4457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457200" y="205979"/>
            <a:ext cx="8229600" cy="537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Problems with previous architecture</a:t>
            </a:r>
            <a:endParaRPr/>
          </a:p>
        </p:txBody>
      </p:sp>
      <p:pic>
        <p:nvPicPr>
          <p:cNvPr id="243" name="Google Shape;243;p27"/>
          <p:cNvPicPr preferRelativeResize="0"/>
          <p:nvPr/>
        </p:nvPicPr>
        <p:blipFill>
          <a:blip r:embed="rId3">
            <a:alphaModFix/>
          </a:blip>
          <a:stretch>
            <a:fillRect/>
          </a:stretch>
        </p:blipFill>
        <p:spPr>
          <a:xfrm>
            <a:off x="381500" y="1042775"/>
            <a:ext cx="8538648" cy="34732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457200" y="205979"/>
            <a:ext cx="8229600" cy="537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82C0"/>
              </a:buClr>
              <a:buSzPts val="2880"/>
              <a:buFont typeface="Corbel"/>
              <a:buNone/>
            </a:pPr>
            <a:r>
              <a:rPr lang="en-GB" sz="2880"/>
              <a:t>What we’d really like</a:t>
            </a:r>
            <a:endParaRPr sz="2880"/>
          </a:p>
        </p:txBody>
      </p:sp>
      <p:sp>
        <p:nvSpPr>
          <p:cNvPr id="249" name="Google Shape;249;p28"/>
          <p:cNvSpPr txBox="1"/>
          <p:nvPr>
            <p:ph idx="12" type="sldNum"/>
          </p:nvPr>
        </p:nvSpPr>
        <p:spPr>
          <a:xfrm>
            <a:off x="6553200" y="4705350"/>
            <a:ext cx="2133600" cy="1920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250" name="Google Shape;250;p28"/>
          <p:cNvPicPr preferRelativeResize="0"/>
          <p:nvPr/>
        </p:nvPicPr>
        <p:blipFill>
          <a:blip r:embed="rId3">
            <a:alphaModFix/>
          </a:blip>
          <a:stretch>
            <a:fillRect/>
          </a:stretch>
        </p:blipFill>
        <p:spPr>
          <a:xfrm>
            <a:off x="522200" y="962629"/>
            <a:ext cx="7430849" cy="365757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